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59"/>
  </p:notesMasterIdLst>
  <p:sldIdLst>
    <p:sldId id="4761" r:id="rId2"/>
    <p:sldId id="4762" r:id="rId3"/>
    <p:sldId id="4763" r:id="rId4"/>
    <p:sldId id="4764" r:id="rId5"/>
    <p:sldId id="4001" r:id="rId6"/>
    <p:sldId id="4782" r:id="rId7"/>
    <p:sldId id="4182" r:id="rId8"/>
    <p:sldId id="4678" r:id="rId9"/>
    <p:sldId id="4431" r:id="rId10"/>
    <p:sldId id="4911" r:id="rId11"/>
    <p:sldId id="4679" r:id="rId12"/>
    <p:sldId id="4733" r:id="rId13"/>
    <p:sldId id="4683" r:id="rId14"/>
    <p:sldId id="4681" r:id="rId15"/>
    <p:sldId id="4686" r:id="rId16"/>
    <p:sldId id="4952" r:id="rId17"/>
    <p:sldId id="4689" r:id="rId18"/>
    <p:sldId id="4694" r:id="rId19"/>
    <p:sldId id="4695" r:id="rId20"/>
    <p:sldId id="4696" r:id="rId21"/>
    <p:sldId id="4908" r:id="rId22"/>
    <p:sldId id="4954" r:id="rId23"/>
    <p:sldId id="4693" r:id="rId24"/>
    <p:sldId id="4690" r:id="rId25"/>
    <p:sldId id="4956" r:id="rId26"/>
    <p:sldId id="4957" r:id="rId27"/>
    <p:sldId id="4958" r:id="rId28"/>
    <p:sldId id="4959" r:id="rId29"/>
    <p:sldId id="4960" r:id="rId30"/>
    <p:sldId id="4961" r:id="rId31"/>
    <p:sldId id="4771" r:id="rId32"/>
    <p:sldId id="4260" r:id="rId33"/>
    <p:sldId id="4915" r:id="rId34"/>
    <p:sldId id="4921" r:id="rId35"/>
    <p:sldId id="4916" r:id="rId36"/>
    <p:sldId id="4917" r:id="rId37"/>
    <p:sldId id="4923" r:id="rId38"/>
    <p:sldId id="4920" r:id="rId39"/>
    <p:sldId id="4932" r:id="rId40"/>
    <p:sldId id="4924" r:id="rId41"/>
    <p:sldId id="4925" r:id="rId42"/>
    <p:sldId id="4927" r:id="rId43"/>
    <p:sldId id="4940" r:id="rId44"/>
    <p:sldId id="4962" r:id="rId45"/>
    <p:sldId id="4966" r:id="rId46"/>
    <p:sldId id="4939" r:id="rId47"/>
    <p:sldId id="4965" r:id="rId48"/>
    <p:sldId id="4963" r:id="rId49"/>
    <p:sldId id="4964" r:id="rId50"/>
    <p:sldId id="4937" r:id="rId51"/>
    <p:sldId id="4941" r:id="rId52"/>
    <p:sldId id="4938" r:id="rId53"/>
    <p:sldId id="4949" r:id="rId54"/>
    <p:sldId id="4950" r:id="rId55"/>
    <p:sldId id="4967" r:id="rId56"/>
    <p:sldId id="4781" r:id="rId57"/>
    <p:sldId id="4100" r:id="rId5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7" initials="W"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4C88"/>
    <a:srgbClr val="2B414D"/>
    <a:srgbClr val="FAF7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1408"/>
  </p:normalViewPr>
  <p:slideViewPr>
    <p:cSldViewPr snapToGrid="0" snapToObjects="1">
      <p:cViewPr varScale="1">
        <p:scale>
          <a:sx n="68" d="100"/>
          <a:sy n="68" d="100"/>
        </p:scale>
        <p:origin x="616" y="48"/>
      </p:cViewPr>
      <p:guideLst>
        <p:guide orient="horz" pos="2160"/>
        <p:guide pos="3840"/>
      </p:guideLst>
    </p:cSldViewPr>
  </p:slideViewPr>
  <p:notesTextViewPr>
    <p:cViewPr>
      <p:scale>
        <a:sx n="3" d="2"/>
        <a:sy n="3" d="2"/>
      </p:scale>
      <p:origin x="0" y="0"/>
    </p:cViewPr>
  </p:notesTextViewPr>
  <p:sorterViewPr>
    <p:cViewPr varScale="1">
      <p:scale>
        <a:sx n="1" d="1"/>
        <a:sy n="1" d="1"/>
      </p:scale>
      <p:origin x="0" y="-8304"/>
    </p:cViewPr>
  </p:sorterViewPr>
  <p:notesViewPr>
    <p:cSldViewPr snapToGrid="0" snapToObjects="1">
      <p:cViewPr varScale="1">
        <p:scale>
          <a:sx n="63" d="100"/>
          <a:sy n="63" d="100"/>
        </p:scale>
        <p:origin x="1488"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a:t>Total Domestic Spending</a:t>
            </a:r>
            <a:r>
              <a:rPr lang="en-US" sz="2000" baseline="0"/>
              <a:t> </a:t>
            </a:r>
            <a:r>
              <a:rPr lang="en-US" sz="2000"/>
              <a:t>$33.4trillion </a:t>
            </a:r>
          </a:p>
        </c:rich>
      </c:tx>
      <c:layout>
        <c:manualLayout>
          <c:xMode val="edge"/>
          <c:yMode val="edge"/>
          <c:x val="0.25193044619422567"/>
          <c:y val="3.1818181818181815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B91F-4CE6-AEA8-3E063AEBA81F}"/>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B91F-4CE6-AEA8-3E063AEBA81F}"/>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B91F-4CE6-AEA8-3E063AEBA81F}"/>
              </c:ext>
            </c:extLst>
          </c:dPt>
          <c:dLbls>
            <c:dLbl>
              <c:idx val="0"/>
              <c:tx>
                <c:rich>
                  <a:bodyPr/>
                  <a:lstStyle/>
                  <a:p>
                    <a:fld id="{FA505BD3-3C70-4A5D-9E3C-C4B309B1678E}" type="CELLRANGE">
                      <a:rPr lang="en-US"/>
                      <a:pPr/>
                      <a:t>[CELLRANGE]</a:t>
                    </a:fld>
                    <a:r>
                      <a:rPr lang="en-US" baseline="0"/>
                      <a:t>, </a:t>
                    </a:r>
                    <a:fld id="{F23E431B-C7B0-4F66-8E23-7E65E88F4E0C}" type="CATEGORYNAME">
                      <a:rPr lang="en-US" baseline="0"/>
                      <a:pPr/>
                      <a:t>[CATEGORY NAME]</a:t>
                    </a:fld>
                    <a:endParaRPr lang="en-US" baseline="0"/>
                  </a:p>
                </c:rich>
              </c:tx>
              <c:dLblPos val="outEnd"/>
              <c:showLegendKey val="0"/>
              <c:showVal val="0"/>
              <c:showCatName val="1"/>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B91F-4CE6-AEA8-3E063AEBA81F}"/>
                </c:ext>
              </c:extLst>
            </c:dLbl>
            <c:dLbl>
              <c:idx val="1"/>
              <c:tx>
                <c:rich>
                  <a:bodyPr/>
                  <a:lstStyle/>
                  <a:p>
                    <a:fld id="{A94BCBFA-4444-40D7-816A-6948293D6386}" type="CELLRANGE">
                      <a:rPr lang="en-US"/>
                      <a:pPr/>
                      <a:t>[CELLRANGE]</a:t>
                    </a:fld>
                    <a:r>
                      <a:rPr lang="en-US" baseline="0"/>
                      <a:t>, </a:t>
                    </a:r>
                    <a:fld id="{6302DABA-2365-49D8-8E29-61A64E1CCC5E}" type="CATEGORYNAME">
                      <a:rPr lang="en-US" baseline="0"/>
                      <a:pPr/>
                      <a:t>[CATEGORY NAME]</a:t>
                    </a:fld>
                    <a:endParaRPr lang="en-US" baseline="0"/>
                  </a:p>
                </c:rich>
              </c:tx>
              <c:dLblPos val="outEnd"/>
              <c:showLegendKey val="0"/>
              <c:showVal val="0"/>
              <c:showCatName val="1"/>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B91F-4CE6-AEA8-3E063AEBA81F}"/>
                </c:ext>
              </c:extLst>
            </c:dLbl>
            <c:dLbl>
              <c:idx val="2"/>
              <c:tx>
                <c:rich>
                  <a:bodyPr/>
                  <a:lstStyle/>
                  <a:p>
                    <a:fld id="{DBE8F310-B192-44A2-B99F-034CCBC4D667}" type="CELLRANGE">
                      <a:rPr lang="en-US"/>
                      <a:pPr/>
                      <a:t>[CELLRANGE]</a:t>
                    </a:fld>
                    <a:r>
                      <a:rPr lang="en-US" baseline="0"/>
                      <a:t>, </a:t>
                    </a:r>
                    <a:fld id="{1FABAF51-4EBF-4C93-9DCD-179674462051}" type="CATEGORYNAME">
                      <a:rPr lang="en-US" baseline="0"/>
                      <a:pPr/>
                      <a:t>[CATEGORY NAME]</a:t>
                    </a:fld>
                    <a:endParaRPr lang="en-US" baseline="0"/>
                  </a:p>
                </c:rich>
              </c:tx>
              <c:dLblPos val="outEnd"/>
              <c:showLegendKey val="0"/>
              <c:showVal val="0"/>
              <c:showCatName val="1"/>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B91F-4CE6-AEA8-3E063AEBA81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400" b="0"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ext>
            </c:extLst>
          </c:dLbls>
          <c:cat>
            <c:strRef>
              <c:f>Sheet1!$A$2:$A$4</c:f>
              <c:strCache>
                <c:ptCount val="3"/>
                <c:pt idx="0">
                  <c:v>Consumption</c:v>
                </c:pt>
                <c:pt idx="1">
                  <c:v>Investment</c:v>
                </c:pt>
                <c:pt idx="2">
                  <c:v>Government</c:v>
                </c:pt>
              </c:strCache>
            </c:strRef>
          </c:cat>
          <c:val>
            <c:numRef>
              <c:f>Sheet1!$B$2:$B$4</c:f>
              <c:numCache>
                <c:formatCode>#,##0.0</c:formatCode>
                <c:ptCount val="3"/>
                <c:pt idx="0">
                  <c:v>22100.1</c:v>
                </c:pt>
                <c:pt idx="1">
                  <c:v>5718</c:v>
                </c:pt>
                <c:pt idx="2">
                  <c:v>5543.8</c:v>
                </c:pt>
              </c:numCache>
            </c:numRef>
          </c:val>
          <c:extLst>
            <c:ext xmlns:c15="http://schemas.microsoft.com/office/drawing/2012/chart" uri="{02D57815-91ED-43cb-92C2-25804820EDAC}">
              <c15:datalabelsRange>
                <c15:f>Sheet1!$C$2:$C$4</c15:f>
                <c15:dlblRangeCache>
                  <c:ptCount val="3"/>
                  <c:pt idx="0">
                    <c:v>68.0%</c:v>
                  </c:pt>
                  <c:pt idx="1">
                    <c:v>17.6%</c:v>
                  </c:pt>
                  <c:pt idx="2">
                    <c:v>17.1%</c:v>
                  </c:pt>
                </c15:dlblRangeCache>
              </c15:datalabelsRange>
            </c:ext>
            <c:ext xmlns:c16="http://schemas.microsoft.com/office/drawing/2014/chart" uri="{C3380CC4-5D6E-409C-BE32-E72D297353CC}">
              <c16:uniqueId val="{00000006-B91F-4CE6-AEA8-3E063AEBA81F}"/>
            </c:ext>
          </c:extLst>
        </c:ser>
        <c:dLbls>
          <c:showLegendKey val="0"/>
          <c:showVal val="0"/>
          <c:showCatName val="0"/>
          <c:showSerName val="0"/>
          <c:showPercent val="0"/>
          <c:showBubbleSize val="0"/>
          <c:showLeaderLines val="0"/>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sz="2400"/>
              <a:t>Jobs Added</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4692038495188105E-2"/>
          <c:y val="6.0185185185185182E-2"/>
          <c:w val="0.87753018372703417"/>
          <c:h val="0.79224482356372117"/>
        </c:manualLayout>
      </c:layout>
      <c:barChart>
        <c:barDir val="col"/>
        <c:grouping val="clustered"/>
        <c:varyColors val="0"/>
        <c:ser>
          <c:idx val="0"/>
          <c:order val="0"/>
          <c:tx>
            <c:v>jobs added</c:v>
          </c:tx>
          <c:spPr>
            <a:solidFill>
              <a:schemeClr val="accent1"/>
            </a:solidFill>
            <a:ln>
              <a:noFill/>
            </a:ln>
            <a:effectLst/>
          </c:spPr>
          <c:invertIfNegative val="0"/>
          <c:dPt>
            <c:idx val="41"/>
            <c:invertIfNegative val="0"/>
            <c:bubble3D val="0"/>
            <c:spPr>
              <a:solidFill>
                <a:srgbClr val="FFFF00"/>
              </a:solidFill>
              <a:ln>
                <a:solidFill>
                  <a:srgbClr val="FFFF00"/>
                </a:solidFill>
              </a:ln>
              <a:effectLst/>
            </c:spPr>
            <c:extLst>
              <c:ext xmlns:c16="http://schemas.microsoft.com/office/drawing/2014/chart" uri="{C3380CC4-5D6E-409C-BE32-E72D297353CC}">
                <c16:uniqueId val="{00000001-BF53-45FB-BE00-E7CB2EEDBBCF}"/>
              </c:ext>
            </c:extLst>
          </c:dPt>
          <c:cat>
            <c:numRef>
              <c:f>Monthly!$A$77:$A$118</c:f>
              <c:numCache>
                <c:formatCode>m/d/yyyy</c:formatCode>
                <c:ptCount val="42"/>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pt idx="12">
                  <c:v>45352</c:v>
                </c:pt>
                <c:pt idx="13">
                  <c:v>45383</c:v>
                </c:pt>
                <c:pt idx="14">
                  <c:v>45413</c:v>
                </c:pt>
                <c:pt idx="15">
                  <c:v>45444</c:v>
                </c:pt>
                <c:pt idx="16">
                  <c:v>45474</c:v>
                </c:pt>
                <c:pt idx="17">
                  <c:v>45505</c:v>
                </c:pt>
                <c:pt idx="18">
                  <c:v>45536</c:v>
                </c:pt>
                <c:pt idx="19">
                  <c:v>45566</c:v>
                </c:pt>
                <c:pt idx="20">
                  <c:v>45597</c:v>
                </c:pt>
                <c:pt idx="21">
                  <c:v>45627</c:v>
                </c:pt>
                <c:pt idx="22">
                  <c:v>45658</c:v>
                </c:pt>
                <c:pt idx="23">
                  <c:v>45689</c:v>
                </c:pt>
                <c:pt idx="24">
                  <c:v>45717</c:v>
                </c:pt>
                <c:pt idx="25">
                  <c:v>45748</c:v>
                </c:pt>
                <c:pt idx="26">
                  <c:v>45778</c:v>
                </c:pt>
                <c:pt idx="27">
                  <c:v>45809</c:v>
                </c:pt>
                <c:pt idx="28">
                  <c:v>45839</c:v>
                </c:pt>
                <c:pt idx="29">
                  <c:v>45870</c:v>
                </c:pt>
                <c:pt idx="30">
                  <c:v>45901</c:v>
                </c:pt>
                <c:pt idx="31">
                  <c:v>45931</c:v>
                </c:pt>
                <c:pt idx="32">
                  <c:v>45962</c:v>
                </c:pt>
                <c:pt idx="33">
                  <c:v>45992</c:v>
                </c:pt>
                <c:pt idx="34">
                  <c:v>46023</c:v>
                </c:pt>
                <c:pt idx="35">
                  <c:v>46054</c:v>
                </c:pt>
                <c:pt idx="36">
                  <c:v>46082</c:v>
                </c:pt>
                <c:pt idx="37">
                  <c:v>46113</c:v>
                </c:pt>
                <c:pt idx="38">
                  <c:v>46143</c:v>
                </c:pt>
                <c:pt idx="39">
                  <c:v>46174</c:v>
                </c:pt>
                <c:pt idx="40">
                  <c:v>46204</c:v>
                </c:pt>
                <c:pt idx="41">
                  <c:v>46235</c:v>
                </c:pt>
              </c:numCache>
            </c:numRef>
          </c:cat>
          <c:val>
            <c:numRef>
              <c:f>Monthly!$B$77:$B$118</c:f>
              <c:numCache>
                <c:formatCode>General</c:formatCode>
                <c:ptCount val="42"/>
                <c:pt idx="0">
                  <c:v>68</c:v>
                </c:pt>
                <c:pt idx="1">
                  <c:v>241</c:v>
                </c:pt>
                <c:pt idx="2">
                  <c:v>280</c:v>
                </c:pt>
                <c:pt idx="3">
                  <c:v>225</c:v>
                </c:pt>
                <c:pt idx="4">
                  <c:v>163</c:v>
                </c:pt>
                <c:pt idx="5">
                  <c:v>218</c:v>
                </c:pt>
                <c:pt idx="6">
                  <c:v>156</c:v>
                </c:pt>
                <c:pt idx="7">
                  <c:v>159</c:v>
                </c:pt>
                <c:pt idx="8">
                  <c:v>127</c:v>
                </c:pt>
                <c:pt idx="9">
                  <c:v>154</c:v>
                </c:pt>
                <c:pt idx="10">
                  <c:v>175</c:v>
                </c:pt>
                <c:pt idx="11">
                  <c:v>206</c:v>
                </c:pt>
                <c:pt idx="12">
                  <c:v>228</c:v>
                </c:pt>
                <c:pt idx="13">
                  <c:v>64</c:v>
                </c:pt>
                <c:pt idx="14">
                  <c:v>78</c:v>
                </c:pt>
                <c:pt idx="15">
                  <c:v>87</c:v>
                </c:pt>
                <c:pt idx="16">
                  <c:v>53</c:v>
                </c:pt>
                <c:pt idx="17">
                  <c:v>9</c:v>
                </c:pt>
                <c:pt idx="18">
                  <c:v>155</c:v>
                </c:pt>
                <c:pt idx="19">
                  <c:v>33</c:v>
                </c:pt>
                <c:pt idx="20">
                  <c:v>134</c:v>
                </c:pt>
                <c:pt idx="21">
                  <c:v>237</c:v>
                </c:pt>
                <c:pt idx="22">
                  <c:v>-48</c:v>
                </c:pt>
                <c:pt idx="23">
                  <c:v>42</c:v>
                </c:pt>
                <c:pt idx="24">
                  <c:v>67</c:v>
                </c:pt>
                <c:pt idx="25">
                  <c:v>108</c:v>
                </c:pt>
                <c:pt idx="26">
                  <c:v>13</c:v>
                </c:pt>
                <c:pt idx="27">
                  <c:v>-20</c:v>
                </c:pt>
                <c:pt idx="28">
                  <c:v>64</c:v>
                </c:pt>
                <c:pt idx="29">
                  <c:v>-70</c:v>
                </c:pt>
                <c:pt idx="30">
                  <c:v>76</c:v>
                </c:pt>
                <c:pt idx="31">
                  <c:v>-140</c:v>
                </c:pt>
                <c:pt idx="32">
                  <c:v>41</c:v>
                </c:pt>
                <c:pt idx="33">
                  <c:v>-17</c:v>
                </c:pt>
                <c:pt idx="34">
                  <c:v>160</c:v>
                </c:pt>
                <c:pt idx="35">
                  <c:v>-156</c:v>
                </c:pt>
                <c:pt idx="36">
                  <c:v>214</c:v>
                </c:pt>
                <c:pt idx="37">
                  <c:v>148</c:v>
                </c:pt>
                <c:pt idx="38">
                  <c:v>63</c:v>
                </c:pt>
                <c:pt idx="39">
                  <c:v>31</c:v>
                </c:pt>
                <c:pt idx="40">
                  <c:v>21</c:v>
                </c:pt>
                <c:pt idx="41">
                  <c:v>162</c:v>
                </c:pt>
              </c:numCache>
            </c:numRef>
          </c:val>
          <c:extLst>
            <c:ext xmlns:c16="http://schemas.microsoft.com/office/drawing/2014/chart" uri="{C3380CC4-5D6E-409C-BE32-E72D297353CC}">
              <c16:uniqueId val="{00000002-BF53-45FB-BE00-E7CB2EEDBBCF}"/>
            </c:ext>
          </c:extLst>
        </c:ser>
        <c:dLbls>
          <c:showLegendKey val="0"/>
          <c:showVal val="0"/>
          <c:showCatName val="0"/>
          <c:showSerName val="0"/>
          <c:showPercent val="0"/>
          <c:showBubbleSize val="0"/>
        </c:dLbls>
        <c:gapWidth val="150"/>
        <c:axId val="389379920"/>
        <c:axId val="389380416"/>
      </c:barChart>
      <c:lineChart>
        <c:grouping val="standard"/>
        <c:varyColors val="0"/>
        <c:ser>
          <c:idx val="1"/>
          <c:order val="1"/>
          <c:tx>
            <c:strRef>
              <c:f>Monthly!$C$51</c:f>
              <c:strCache>
                <c:ptCount val="1"/>
                <c:pt idx="0">
                  <c:v>3-mo. Average</c:v>
                </c:pt>
              </c:strCache>
            </c:strRef>
          </c:tx>
          <c:spPr>
            <a:ln w="28575" cap="rnd">
              <a:solidFill>
                <a:schemeClr val="accent2"/>
              </a:solidFill>
              <a:round/>
            </a:ln>
            <a:effectLst/>
          </c:spPr>
          <c:marker>
            <c:symbol val="none"/>
          </c:marker>
          <c:cat>
            <c:numRef>
              <c:f>Monthly!$A$77:$A$109</c:f>
              <c:numCache>
                <c:formatCode>m/d/yyyy</c:formatCode>
                <c:ptCount val="33"/>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pt idx="12">
                  <c:v>45352</c:v>
                </c:pt>
                <c:pt idx="13">
                  <c:v>45383</c:v>
                </c:pt>
                <c:pt idx="14">
                  <c:v>45413</c:v>
                </c:pt>
                <c:pt idx="15">
                  <c:v>45444</c:v>
                </c:pt>
                <c:pt idx="16">
                  <c:v>45474</c:v>
                </c:pt>
                <c:pt idx="17">
                  <c:v>45505</c:v>
                </c:pt>
                <c:pt idx="18">
                  <c:v>45536</c:v>
                </c:pt>
                <c:pt idx="19">
                  <c:v>45566</c:v>
                </c:pt>
                <c:pt idx="20">
                  <c:v>45597</c:v>
                </c:pt>
                <c:pt idx="21">
                  <c:v>45627</c:v>
                </c:pt>
                <c:pt idx="22">
                  <c:v>45658</c:v>
                </c:pt>
                <c:pt idx="23">
                  <c:v>45689</c:v>
                </c:pt>
                <c:pt idx="24">
                  <c:v>45717</c:v>
                </c:pt>
                <c:pt idx="25">
                  <c:v>45748</c:v>
                </c:pt>
                <c:pt idx="26">
                  <c:v>45778</c:v>
                </c:pt>
                <c:pt idx="27">
                  <c:v>45809</c:v>
                </c:pt>
                <c:pt idx="28">
                  <c:v>45839</c:v>
                </c:pt>
                <c:pt idx="29">
                  <c:v>45870</c:v>
                </c:pt>
                <c:pt idx="30">
                  <c:v>45901</c:v>
                </c:pt>
                <c:pt idx="31">
                  <c:v>45931</c:v>
                </c:pt>
                <c:pt idx="32">
                  <c:v>45962</c:v>
                </c:pt>
              </c:numCache>
            </c:numRef>
          </c:cat>
          <c:val>
            <c:numRef>
              <c:f>Monthly!$C$77:$C$118</c:f>
              <c:numCache>
                <c:formatCode>General</c:formatCode>
                <c:ptCount val="42"/>
                <c:pt idx="0">
                  <c:v>264</c:v>
                </c:pt>
                <c:pt idx="1">
                  <c:v>199.66666666666666</c:v>
                </c:pt>
                <c:pt idx="2">
                  <c:v>196.33333333333334</c:v>
                </c:pt>
                <c:pt idx="3">
                  <c:v>248.66666666666666</c:v>
                </c:pt>
                <c:pt idx="4">
                  <c:v>222.66666666666666</c:v>
                </c:pt>
                <c:pt idx="5">
                  <c:v>202</c:v>
                </c:pt>
                <c:pt idx="6">
                  <c:v>179</c:v>
                </c:pt>
                <c:pt idx="7">
                  <c:v>177.66666666666666</c:v>
                </c:pt>
                <c:pt idx="8">
                  <c:v>147.33333333333334</c:v>
                </c:pt>
                <c:pt idx="9">
                  <c:v>146.66666666666666</c:v>
                </c:pt>
                <c:pt idx="10">
                  <c:v>152</c:v>
                </c:pt>
                <c:pt idx="11">
                  <c:v>178.33333333333334</c:v>
                </c:pt>
                <c:pt idx="12">
                  <c:v>203</c:v>
                </c:pt>
                <c:pt idx="13">
                  <c:v>166</c:v>
                </c:pt>
                <c:pt idx="14">
                  <c:v>123.33333333333333</c:v>
                </c:pt>
                <c:pt idx="15">
                  <c:v>76.333333333333329</c:v>
                </c:pt>
                <c:pt idx="16">
                  <c:v>72.666666666666671</c:v>
                </c:pt>
                <c:pt idx="17">
                  <c:v>49.666666666666664</c:v>
                </c:pt>
                <c:pt idx="18">
                  <c:v>72.333333333333329</c:v>
                </c:pt>
                <c:pt idx="19">
                  <c:v>65.666666666666671</c:v>
                </c:pt>
                <c:pt idx="20">
                  <c:v>107.33333333333333</c:v>
                </c:pt>
                <c:pt idx="21">
                  <c:v>134.66666666666666</c:v>
                </c:pt>
                <c:pt idx="22">
                  <c:v>107.66666666666667</c:v>
                </c:pt>
                <c:pt idx="23">
                  <c:v>77</c:v>
                </c:pt>
                <c:pt idx="24">
                  <c:v>20.333333333333332</c:v>
                </c:pt>
                <c:pt idx="25">
                  <c:v>72.333333333333329</c:v>
                </c:pt>
                <c:pt idx="26">
                  <c:v>62.666666666666664</c:v>
                </c:pt>
                <c:pt idx="27">
                  <c:v>33.666666666666664</c:v>
                </c:pt>
                <c:pt idx="28">
                  <c:v>19</c:v>
                </c:pt>
                <c:pt idx="29">
                  <c:v>-8.6666666666666661</c:v>
                </c:pt>
                <c:pt idx="30">
                  <c:v>23.333333333333332</c:v>
                </c:pt>
                <c:pt idx="31">
                  <c:v>-44.666666666666664</c:v>
                </c:pt>
                <c:pt idx="32">
                  <c:v>-7.666666666666667</c:v>
                </c:pt>
                <c:pt idx="33">
                  <c:v>-38.666666666666664</c:v>
                </c:pt>
                <c:pt idx="34">
                  <c:v>61.333333333333336</c:v>
                </c:pt>
                <c:pt idx="35">
                  <c:v>-4.333333333333333</c:v>
                </c:pt>
                <c:pt idx="36">
                  <c:v>72.666666666666671</c:v>
                </c:pt>
                <c:pt idx="37">
                  <c:v>68.666666666666671</c:v>
                </c:pt>
                <c:pt idx="38">
                  <c:v>141.66666666666666</c:v>
                </c:pt>
                <c:pt idx="39">
                  <c:v>80.666666666666671</c:v>
                </c:pt>
                <c:pt idx="40">
                  <c:v>38.333333333333336</c:v>
                </c:pt>
                <c:pt idx="41">
                  <c:v>71.333333333333329</c:v>
                </c:pt>
              </c:numCache>
            </c:numRef>
          </c:val>
          <c:smooth val="0"/>
          <c:extLst>
            <c:ext xmlns:c16="http://schemas.microsoft.com/office/drawing/2014/chart" uri="{C3380CC4-5D6E-409C-BE32-E72D297353CC}">
              <c16:uniqueId val="{00000003-BF53-45FB-BE00-E7CB2EEDBBCF}"/>
            </c:ext>
          </c:extLst>
        </c:ser>
        <c:dLbls>
          <c:showLegendKey val="0"/>
          <c:showVal val="0"/>
          <c:showCatName val="0"/>
          <c:showSerName val="0"/>
          <c:showPercent val="0"/>
          <c:showBubbleSize val="0"/>
        </c:dLbls>
        <c:marker val="1"/>
        <c:smooth val="0"/>
        <c:axId val="389379920"/>
        <c:axId val="389380416"/>
      </c:lineChart>
      <c:dateAx>
        <c:axId val="38937992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89380416"/>
        <c:crosses val="autoZero"/>
        <c:auto val="1"/>
        <c:lblOffset val="100"/>
        <c:baseTimeUnit val="months"/>
      </c:dateAx>
      <c:valAx>
        <c:axId val="389380416"/>
        <c:scaling>
          <c:orientation val="minMax"/>
          <c:max val="4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38937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sz="2800" b="0" i="0" u="none" strike="noStrike" kern="1200" spc="0" baseline="0">
                <a:solidFill>
                  <a:schemeClr val="tx1">
                    <a:lumMod val="65000"/>
                    <a:lumOff val="35000"/>
                  </a:schemeClr>
                </a:solidFill>
                <a:latin typeface="+mn-lt"/>
                <a:ea typeface="+mn-ea"/>
                <a:cs typeface="+mn-cs"/>
              </a:defRPr>
            </a:pPr>
            <a:r>
              <a:rPr lang="en-US" sz="2800" b="0" i="0" u="none" strike="noStrike" kern="1200" spc="0" baseline="0">
                <a:solidFill>
                  <a:sysClr val="windowText" lastClr="000000">
                    <a:lumMod val="65000"/>
                    <a:lumOff val="35000"/>
                  </a:sysClr>
                </a:solidFill>
              </a:rPr>
              <a:t>Bar: Aug, 2026 Price Levels Relative to 3/21</a:t>
            </a:r>
          </a:p>
          <a:p>
            <a:pPr algn="ctr">
              <a:defRPr sz="2800"/>
            </a:pPr>
            <a:r>
              <a:rPr lang="en-US" sz="2800" b="0" i="0" u="none" strike="noStrike" kern="1200" spc="0" baseline="0">
                <a:solidFill>
                  <a:sysClr val="windowText" lastClr="000000">
                    <a:lumMod val="65000"/>
                    <a:lumOff val="35000"/>
                  </a:sysClr>
                </a:solidFill>
              </a:rPr>
              <a:t>Data Label:  Last 12 month growth</a:t>
            </a:r>
          </a:p>
        </c:rich>
      </c:tx>
      <c:overlay val="0"/>
      <c:spPr>
        <a:noFill/>
        <a:ln>
          <a:noFill/>
        </a:ln>
        <a:effectLst/>
      </c:spPr>
      <c:txPr>
        <a:bodyPr rot="0" spcFirstLastPara="1" vertOverflow="ellipsis" vert="horz" wrap="square" anchor="ctr" anchorCtr="1"/>
        <a:lstStyle/>
        <a:p>
          <a:pPr algn="ct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2">
                  <a:lumMod val="60000"/>
                  <a:lumOff val="40000"/>
                </a:schemeClr>
              </a:solidFill>
              <a:ln>
                <a:noFill/>
              </a:ln>
              <a:effectLst/>
              <a:sp3d/>
            </c:spPr>
            <c:extLst>
              <c:ext xmlns:c16="http://schemas.microsoft.com/office/drawing/2014/chart" uri="{C3380CC4-5D6E-409C-BE32-E72D297353CC}">
                <c16:uniqueId val="{00000001-6DEE-43A2-B941-8B2F8DF7612A}"/>
              </c:ext>
            </c:extLst>
          </c:dPt>
          <c:dPt>
            <c:idx val="1"/>
            <c:invertIfNegative val="0"/>
            <c:bubble3D val="0"/>
            <c:spPr>
              <a:solidFill>
                <a:srgbClr val="92D050"/>
              </a:solidFill>
              <a:ln>
                <a:noFill/>
              </a:ln>
              <a:effectLst/>
              <a:sp3d/>
            </c:spPr>
            <c:extLst>
              <c:ext xmlns:c16="http://schemas.microsoft.com/office/drawing/2014/chart" uri="{C3380CC4-5D6E-409C-BE32-E72D297353CC}">
                <c16:uniqueId val="{00000003-6DEE-43A2-B941-8B2F8DF7612A}"/>
              </c:ext>
            </c:extLst>
          </c:dPt>
          <c:dPt>
            <c:idx val="3"/>
            <c:invertIfNegative val="0"/>
            <c:bubble3D val="0"/>
            <c:spPr>
              <a:solidFill>
                <a:srgbClr val="FF5050"/>
              </a:solidFill>
              <a:ln>
                <a:noFill/>
              </a:ln>
              <a:effectLst/>
              <a:sp3d/>
            </c:spPr>
            <c:extLst>
              <c:ext xmlns:c16="http://schemas.microsoft.com/office/drawing/2014/chart" uri="{C3380CC4-5D6E-409C-BE32-E72D297353CC}">
                <c16:uniqueId val="{00000005-6DEE-43A2-B941-8B2F8DF7612A}"/>
              </c:ext>
            </c:extLst>
          </c:dPt>
          <c:dLbls>
            <c:dLbl>
              <c:idx val="0"/>
              <c:tx>
                <c:rich>
                  <a:bodyPr/>
                  <a:lstStyle/>
                  <a:p>
                    <a:fld id="{238B39F3-6A0A-4286-AD06-98B6E7133C4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DEE-43A2-B941-8B2F8DF7612A}"/>
                </c:ext>
              </c:extLst>
            </c:dLbl>
            <c:dLbl>
              <c:idx val="1"/>
              <c:tx>
                <c:rich>
                  <a:bodyPr/>
                  <a:lstStyle/>
                  <a:p>
                    <a:fld id="{45FF53F7-D0C3-4BD0-9CB7-8456CF0FCDD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DEE-43A2-B941-8B2F8DF7612A}"/>
                </c:ext>
              </c:extLst>
            </c:dLbl>
            <c:dLbl>
              <c:idx val="2"/>
              <c:tx>
                <c:rich>
                  <a:bodyPr/>
                  <a:lstStyle/>
                  <a:p>
                    <a:fld id="{697CF6F1-E3E4-490A-BAB8-A96B8767D88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DEE-43A2-B941-8B2F8DF7612A}"/>
                </c:ext>
              </c:extLst>
            </c:dLbl>
            <c:dLbl>
              <c:idx val="3"/>
              <c:tx>
                <c:rich>
                  <a:bodyPr/>
                  <a:lstStyle/>
                  <a:p>
                    <a:fld id="{C4C26973-73CC-46BD-B1B6-12D2EDCCCE4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6DEE-43A2-B941-8B2F8DF7612A}"/>
                </c:ext>
              </c:extLst>
            </c:dLbl>
            <c:dLbl>
              <c:idx val="4"/>
              <c:tx>
                <c:rich>
                  <a:bodyPr/>
                  <a:lstStyle/>
                  <a:p>
                    <a:fld id="{EDE3BE18-939E-4A31-96B4-D605ADDC965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6DEE-43A2-B941-8B2F8DF7612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Sheet1!$J$2:$N$2</c:f>
              <c:strCache>
                <c:ptCount val="5"/>
                <c:pt idx="0">
                  <c:v>CPI-Gasoline</c:v>
                </c:pt>
                <c:pt idx="1">
                  <c:v>CPI-Food</c:v>
                </c:pt>
                <c:pt idx="2">
                  <c:v>CPI-Shelter</c:v>
                </c:pt>
                <c:pt idx="3">
                  <c:v>CPI</c:v>
                </c:pt>
                <c:pt idx="4">
                  <c:v>Avg Weekly Earnings</c:v>
                </c:pt>
              </c:strCache>
            </c:strRef>
          </c:cat>
          <c:val>
            <c:numRef>
              <c:f>Sheet1!$J$3:$N$3</c:f>
              <c:numCache>
                <c:formatCode>General</c:formatCode>
                <c:ptCount val="5"/>
                <c:pt idx="0">
                  <c:v>135.67804000000001</c:v>
                </c:pt>
                <c:pt idx="1">
                  <c:v>128.96266</c:v>
                </c:pt>
                <c:pt idx="2">
                  <c:v>130.39276000000001</c:v>
                </c:pt>
                <c:pt idx="3">
                  <c:v>126.10572999999999</c:v>
                </c:pt>
                <c:pt idx="4">
                  <c:v>118.19246</c:v>
                </c:pt>
              </c:numCache>
            </c:numRef>
          </c:val>
          <c:extLst>
            <c:ext xmlns:c15="http://schemas.microsoft.com/office/drawing/2012/chart" uri="{02D57815-91ED-43cb-92C2-25804820EDAC}">
              <c15:datalabelsRange>
                <c15:f>Sheet1!$J$4:$N$4</c15:f>
                <c15:dlblRangeCache>
                  <c:ptCount val="5"/>
                  <c:pt idx="0">
                    <c:v>27.4%</c:v>
                  </c:pt>
                  <c:pt idx="1">
                    <c:v>2.6%</c:v>
                  </c:pt>
                  <c:pt idx="2">
                    <c:v>3.0%</c:v>
                  </c:pt>
                  <c:pt idx="3">
                    <c:v>3.4%</c:v>
                  </c:pt>
                  <c:pt idx="4">
                    <c:v>3.6%</c:v>
                  </c:pt>
                </c15:dlblRangeCache>
              </c15:datalabelsRange>
            </c:ext>
            <c:ext xmlns:c16="http://schemas.microsoft.com/office/drawing/2014/chart" uri="{C3380CC4-5D6E-409C-BE32-E72D297353CC}">
              <c16:uniqueId val="{00000008-6DEE-43A2-B941-8B2F8DF7612A}"/>
            </c:ext>
          </c:extLst>
        </c:ser>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Sheet1!$J$2:$N$2</c:f>
              <c:strCache>
                <c:ptCount val="5"/>
                <c:pt idx="0">
                  <c:v>CPI-Gasoline</c:v>
                </c:pt>
                <c:pt idx="1">
                  <c:v>CPI-Food</c:v>
                </c:pt>
                <c:pt idx="2">
                  <c:v>CPI-Shelter</c:v>
                </c:pt>
                <c:pt idx="3">
                  <c:v>CPI</c:v>
                </c:pt>
                <c:pt idx="4">
                  <c:v>Avg Weekly Earnings</c:v>
                </c:pt>
              </c:strCache>
            </c:strRef>
          </c:cat>
          <c:val>
            <c:numRef>
              <c:f>Sheet1!$J$4:$N$4</c:f>
              <c:numCache>
                <c:formatCode>0.0%</c:formatCode>
                <c:ptCount val="5"/>
                <c:pt idx="0">
                  <c:v>0.27405307604501483</c:v>
                </c:pt>
                <c:pt idx="1">
                  <c:v>2.6336005895580161E-2</c:v>
                </c:pt>
                <c:pt idx="2">
                  <c:v>3.0348123706165797E-2</c:v>
                </c:pt>
                <c:pt idx="3">
                  <c:v>3.3530178693427892E-2</c:v>
                </c:pt>
                <c:pt idx="4">
                  <c:v>3.6090890832830791E-2</c:v>
                </c:pt>
              </c:numCache>
            </c:numRef>
          </c:val>
          <c:extLst>
            <c:ext xmlns:c16="http://schemas.microsoft.com/office/drawing/2014/chart" uri="{C3380CC4-5D6E-409C-BE32-E72D297353CC}">
              <c16:uniqueId val="{00000009-6DEE-43A2-B941-8B2F8DF7612A}"/>
            </c:ext>
          </c:extLst>
        </c:ser>
        <c:dLbls>
          <c:dLblPos val="outEnd"/>
          <c:showLegendKey val="0"/>
          <c:showVal val="1"/>
          <c:showCatName val="0"/>
          <c:showSerName val="0"/>
          <c:showPercent val="0"/>
          <c:showBubbleSize val="0"/>
        </c:dLbls>
        <c:gapWidth val="150"/>
        <c:axId val="29607439"/>
        <c:axId val="29606479"/>
      </c:barChart>
      <c:catAx>
        <c:axId val="2960743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29606479"/>
        <c:crosses val="autoZero"/>
        <c:auto val="1"/>
        <c:lblAlgn val="ctr"/>
        <c:lblOffset val="100"/>
        <c:noMultiLvlLbl val="0"/>
      </c:catAx>
      <c:valAx>
        <c:axId val="29606479"/>
        <c:scaling>
          <c:orientation val="minMax"/>
          <c:max val="140"/>
          <c:min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2960743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7686492560526904E-2"/>
          <c:y val="6.692360024231446E-2"/>
          <c:w val="0.9214187685190125"/>
          <c:h val="0.85647503186587859"/>
        </c:manualLayout>
      </c:layout>
      <c:lineChart>
        <c:grouping val="standard"/>
        <c:varyColors val="0"/>
        <c:ser>
          <c:idx val="0"/>
          <c:order val="0"/>
          <c:tx>
            <c:v>Median Monthly House Payments</c:v>
          </c:tx>
          <c:spPr>
            <a:ln w="28575" cap="rnd">
              <a:solidFill>
                <a:schemeClr val="accent1"/>
              </a:solidFill>
              <a:round/>
            </a:ln>
            <a:effectLst/>
          </c:spPr>
          <c:marker>
            <c:symbol val="none"/>
          </c:marker>
          <c:cat>
            <c:strRef>
              <c:f>Sheet1!$A$194:$A$258</c:f>
              <c:strCache>
                <c:ptCount val="65"/>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pt idx="43">
                  <c:v>2024-08</c:v>
                </c:pt>
                <c:pt idx="44">
                  <c:v>2024-09</c:v>
                </c:pt>
                <c:pt idx="45">
                  <c:v>2024-10</c:v>
                </c:pt>
                <c:pt idx="46">
                  <c:v>2024-11</c:v>
                </c:pt>
                <c:pt idx="47">
                  <c:v>2024-12</c:v>
                </c:pt>
                <c:pt idx="48">
                  <c:v>2025-01</c:v>
                </c:pt>
                <c:pt idx="49">
                  <c:v>2025-02</c:v>
                </c:pt>
                <c:pt idx="50">
                  <c:v>2025-03</c:v>
                </c:pt>
                <c:pt idx="51">
                  <c:v>2025-04</c:v>
                </c:pt>
                <c:pt idx="52">
                  <c:v>2025-05</c:v>
                </c:pt>
                <c:pt idx="53">
                  <c:v>2025-06</c:v>
                </c:pt>
                <c:pt idx="54">
                  <c:v>2025-07</c:v>
                </c:pt>
                <c:pt idx="55">
                  <c:v>2025-08</c:v>
                </c:pt>
                <c:pt idx="56">
                  <c:v>2025-09</c:v>
                </c:pt>
                <c:pt idx="57">
                  <c:v>2025-10</c:v>
                </c:pt>
                <c:pt idx="58">
                  <c:v>2025-11</c:v>
                </c:pt>
                <c:pt idx="59">
                  <c:v>2025-12</c:v>
                </c:pt>
                <c:pt idx="60">
                  <c:v>2026-01</c:v>
                </c:pt>
                <c:pt idx="61">
                  <c:v>2026-02</c:v>
                </c:pt>
                <c:pt idx="62">
                  <c:v>2026-03</c:v>
                </c:pt>
                <c:pt idx="63">
                  <c:v>2026-04</c:v>
                </c:pt>
                <c:pt idx="64">
                  <c:v>2026-05</c:v>
                </c:pt>
              </c:strCache>
            </c:strRef>
          </c:cat>
          <c:val>
            <c:numRef>
              <c:f>Sheet1!$K$194:$K$258</c:f>
              <c:numCache>
                <c:formatCode>0.0%</c:formatCode>
                <c:ptCount val="65"/>
                <c:pt idx="0">
                  <c:v>1.4961636402907041E-2</c:v>
                </c:pt>
                <c:pt idx="1">
                  <c:v>3.6619783374828074E-2</c:v>
                </c:pt>
                <c:pt idx="2">
                  <c:v>7.658022283735666E-2</c:v>
                </c:pt>
                <c:pt idx="3">
                  <c:v>9.7966103836913065E-2</c:v>
                </c:pt>
                <c:pt idx="4">
                  <c:v>0.11774514497999844</c:v>
                </c:pt>
                <c:pt idx="5">
                  <c:v>0.13800879416611789</c:v>
                </c:pt>
                <c:pt idx="6">
                  <c:v>0.13529392500551451</c:v>
                </c:pt>
                <c:pt idx="7">
                  <c:v>0.12058709974399862</c:v>
                </c:pt>
                <c:pt idx="8">
                  <c:v>0.11348669104452491</c:v>
                </c:pt>
                <c:pt idx="9">
                  <c:v>0.13883654413764601</c:v>
                </c:pt>
                <c:pt idx="10">
                  <c:v>0.15093906718354044</c:v>
                </c:pt>
                <c:pt idx="11">
                  <c:v>0.18031695535313386</c:v>
                </c:pt>
                <c:pt idx="12">
                  <c:v>0.21238534857000735</c:v>
                </c:pt>
                <c:pt idx="13">
                  <c:v>0.24358588591070052</c:v>
                </c:pt>
                <c:pt idx="14">
                  <c:v>0.25759270087378172</c:v>
                </c:pt>
                <c:pt idx="15">
                  <c:v>0.35176374477018491</c:v>
                </c:pt>
                <c:pt idx="16">
                  <c:v>0.3866064696400533</c:v>
                </c:pt>
                <c:pt idx="17">
                  <c:v>0.40772444224504834</c:v>
                </c:pt>
                <c:pt idx="18">
                  <c:v>0.385533746011409</c:v>
                </c:pt>
                <c:pt idx="19">
                  <c:v>0.34852392843545865</c:v>
                </c:pt>
                <c:pt idx="20">
                  <c:v>0.42533924864885253</c:v>
                </c:pt>
                <c:pt idx="21">
                  <c:v>0.47930270332487024</c:v>
                </c:pt>
                <c:pt idx="22">
                  <c:v>0.44399253198493072</c:v>
                </c:pt>
                <c:pt idx="23">
                  <c:v>0.3688597857914333</c:v>
                </c:pt>
                <c:pt idx="24">
                  <c:v>0.30381885870357594</c:v>
                </c:pt>
                <c:pt idx="25">
                  <c:v>0.26243987076021336</c:v>
                </c:pt>
                <c:pt idx="26">
                  <c:v>0.23893230489952044</c:v>
                </c:pt>
                <c:pt idx="27">
                  <c:v>0.13399335656323985</c:v>
                </c:pt>
                <c:pt idx="28">
                  <c:v>0.11572651498952746</c:v>
                </c:pt>
                <c:pt idx="29">
                  <c:v>0.12003090223064938</c:v>
                </c:pt>
                <c:pt idx="30">
                  <c:v>0.15394161918852056</c:v>
                </c:pt>
                <c:pt idx="31">
                  <c:v>0.20048379666074356</c:v>
                </c:pt>
                <c:pt idx="32">
                  <c:v>0.13210763414632676</c:v>
                </c:pt>
                <c:pt idx="33">
                  <c:v>9.5426991194490274E-2</c:v>
                </c:pt>
                <c:pt idx="34">
                  <c:v>8.8096938057911967E-2</c:v>
                </c:pt>
                <c:pt idx="35">
                  <c:v>7.515876641877961E-2</c:v>
                </c:pt>
                <c:pt idx="36">
                  <c:v>8.5166469253224131E-2</c:v>
                </c:pt>
                <c:pt idx="37">
                  <c:v>0.11667952859618991</c:v>
                </c:pt>
                <c:pt idx="38">
                  <c:v>0.10894705816168315</c:v>
                </c:pt>
                <c:pt idx="39">
                  <c:v>0.14025759817117978</c:v>
                </c:pt>
                <c:pt idx="40">
                  <c:v>0.13415888243160423</c:v>
                </c:pt>
                <c:pt idx="41">
                  <c:v>9.2917409675582041E-2</c:v>
                </c:pt>
                <c:pt idx="42">
                  <c:v>7.3419720409425793E-2</c:v>
                </c:pt>
                <c:pt idx="43">
                  <c:v>2.5994947216438469E-2</c:v>
                </c:pt>
                <c:pt idx="44">
                  <c:v>-1.1189912310181294E-2</c:v>
                </c:pt>
                <c:pt idx="45">
                  <c:v>-1.6172310473824947E-2</c:v>
                </c:pt>
                <c:pt idx="46">
                  <c:v>3.4544236967530395E-2</c:v>
                </c:pt>
                <c:pt idx="47">
                  <c:v>7.9481294478100706E-2</c:v>
                </c:pt>
                <c:pt idx="48">
                  <c:v>0.10415797120382808</c:v>
                </c:pt>
                <c:pt idx="49">
                  <c:v>6.3543338451875764E-2</c:v>
                </c:pt>
                <c:pt idx="50">
                  <c:v>2.7329776833858732E-2</c:v>
                </c:pt>
                <c:pt idx="51">
                  <c:v>7.1868222013100613E-3</c:v>
                </c:pt>
                <c:pt idx="52">
                  <c:v>2.0089440926018831E-4</c:v>
                </c:pt>
                <c:pt idx="53">
                  <c:v>8.2049508880717159E-3</c:v>
                </c:pt>
                <c:pt idx="54">
                  <c:v>8.0961074607848182E-3</c:v>
                </c:pt>
                <c:pt idx="55">
                  <c:v>3.1973249306701979E-2</c:v>
                </c:pt>
                <c:pt idx="56">
                  <c:v>4.3103086530224433E-2</c:v>
                </c:pt>
                <c:pt idx="57">
                  <c:v>1.2815454829363526E-2</c:v>
                </c:pt>
                <c:pt idx="58">
                  <c:v>-2.0056677032683545E-2</c:v>
                </c:pt>
                <c:pt idx="59">
                  <c:v>-1.9563223716287603E-2</c:v>
                </c:pt>
                <c:pt idx="60">
                  <c:v>-4.4060163152362386E-2</c:v>
                </c:pt>
                <c:pt idx="61">
                  <c:v>-3.9810104946749969E-2</c:v>
                </c:pt>
                <c:pt idx="62">
                  <c:v>-1.0516115794934278E-2</c:v>
                </c:pt>
                <c:pt idx="63">
                  <c:v>1.1535694436011212E-3</c:v>
                </c:pt>
                <c:pt idx="64">
                  <c:v>1.9335859514652887E-2</c:v>
                </c:pt>
              </c:numCache>
            </c:numRef>
          </c:val>
          <c:smooth val="0"/>
          <c:extLst>
            <c:ext xmlns:c16="http://schemas.microsoft.com/office/drawing/2014/chart" uri="{C3380CC4-5D6E-409C-BE32-E72D297353CC}">
              <c16:uniqueId val="{00000000-0956-4C17-9895-BE7621C5475C}"/>
            </c:ext>
          </c:extLst>
        </c:ser>
        <c:ser>
          <c:idx val="1"/>
          <c:order val="1"/>
          <c:tx>
            <c:v>Zillow New Rents</c:v>
          </c:tx>
          <c:spPr>
            <a:ln w="28575" cap="rnd">
              <a:solidFill>
                <a:schemeClr val="accent2"/>
              </a:solidFill>
              <a:round/>
            </a:ln>
            <a:effectLst/>
          </c:spPr>
          <c:marker>
            <c:symbol val="none"/>
          </c:marker>
          <c:cat>
            <c:strRef>
              <c:f>Sheet1!$A$194:$A$258</c:f>
              <c:strCache>
                <c:ptCount val="65"/>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pt idx="43">
                  <c:v>2024-08</c:v>
                </c:pt>
                <c:pt idx="44">
                  <c:v>2024-09</c:v>
                </c:pt>
                <c:pt idx="45">
                  <c:v>2024-10</c:v>
                </c:pt>
                <c:pt idx="46">
                  <c:v>2024-11</c:v>
                </c:pt>
                <c:pt idx="47">
                  <c:v>2024-12</c:v>
                </c:pt>
                <c:pt idx="48">
                  <c:v>2025-01</c:v>
                </c:pt>
                <c:pt idx="49">
                  <c:v>2025-02</c:v>
                </c:pt>
                <c:pt idx="50">
                  <c:v>2025-03</c:v>
                </c:pt>
                <c:pt idx="51">
                  <c:v>2025-04</c:v>
                </c:pt>
                <c:pt idx="52">
                  <c:v>2025-05</c:v>
                </c:pt>
                <c:pt idx="53">
                  <c:v>2025-06</c:v>
                </c:pt>
                <c:pt idx="54">
                  <c:v>2025-07</c:v>
                </c:pt>
                <c:pt idx="55">
                  <c:v>2025-08</c:v>
                </c:pt>
                <c:pt idx="56">
                  <c:v>2025-09</c:v>
                </c:pt>
                <c:pt idx="57">
                  <c:v>2025-10</c:v>
                </c:pt>
                <c:pt idx="58">
                  <c:v>2025-11</c:v>
                </c:pt>
                <c:pt idx="59">
                  <c:v>2025-12</c:v>
                </c:pt>
                <c:pt idx="60">
                  <c:v>2026-01</c:v>
                </c:pt>
                <c:pt idx="61">
                  <c:v>2026-02</c:v>
                </c:pt>
                <c:pt idx="62">
                  <c:v>2026-03</c:v>
                </c:pt>
                <c:pt idx="63">
                  <c:v>2026-04</c:v>
                </c:pt>
                <c:pt idx="64">
                  <c:v>2026-05</c:v>
                </c:pt>
              </c:strCache>
            </c:strRef>
          </c:cat>
          <c:val>
            <c:numRef>
              <c:f>Sheet1!$L$194:$L$258</c:f>
              <c:numCache>
                <c:formatCode>0.0%</c:formatCode>
                <c:ptCount val="65"/>
                <c:pt idx="0">
                  <c:v>1.3784873648002849E-2</c:v>
                </c:pt>
                <c:pt idx="1">
                  <c:v>1.7181237314171316E-2</c:v>
                </c:pt>
                <c:pt idx="2">
                  <c:v>2.1824699686733506E-2</c:v>
                </c:pt>
                <c:pt idx="3">
                  <c:v>3.1280244821175751E-2</c:v>
                </c:pt>
                <c:pt idx="4">
                  <c:v>4.4226088620316295E-2</c:v>
                </c:pt>
                <c:pt idx="5">
                  <c:v>6.016520611003684E-2</c:v>
                </c:pt>
                <c:pt idx="6">
                  <c:v>7.5501033433632125E-2</c:v>
                </c:pt>
                <c:pt idx="7">
                  <c:v>9.1651082076181334E-2</c:v>
                </c:pt>
                <c:pt idx="8">
                  <c:v>0.10878067696218174</c:v>
                </c:pt>
                <c:pt idx="9">
                  <c:v>0.12385823846899768</c:v>
                </c:pt>
                <c:pt idx="10">
                  <c:v>0.13476023573499885</c:v>
                </c:pt>
                <c:pt idx="11">
                  <c:v>0.14198610478163998</c:v>
                </c:pt>
                <c:pt idx="12">
                  <c:v>0.14527887475474333</c:v>
                </c:pt>
                <c:pt idx="13">
                  <c:v>0.14602134343428541</c:v>
                </c:pt>
                <c:pt idx="14">
                  <c:v>0.14584409184913594</c:v>
                </c:pt>
                <c:pt idx="15">
                  <c:v>0.14198653638998904</c:v>
                </c:pt>
                <c:pt idx="16">
                  <c:v>0.13721739311268566</c:v>
                </c:pt>
                <c:pt idx="17">
                  <c:v>0.12900162664735415</c:v>
                </c:pt>
                <c:pt idx="18">
                  <c:v>0.1207832714895638</c:v>
                </c:pt>
                <c:pt idx="19">
                  <c:v>0.10914742115490328</c:v>
                </c:pt>
                <c:pt idx="20">
                  <c:v>9.615268432111046E-2</c:v>
                </c:pt>
                <c:pt idx="21">
                  <c:v>8.4627617065143212E-2</c:v>
                </c:pt>
                <c:pt idx="22">
                  <c:v>7.4760876765749718E-2</c:v>
                </c:pt>
                <c:pt idx="23">
                  <c:v>6.6805185116797006E-2</c:v>
                </c:pt>
                <c:pt idx="24">
                  <c:v>6.1340089098601114E-2</c:v>
                </c:pt>
                <c:pt idx="25">
                  <c:v>5.6032117767520706E-2</c:v>
                </c:pt>
                <c:pt idx="26">
                  <c:v>5.2234292241476465E-2</c:v>
                </c:pt>
                <c:pt idx="27">
                  <c:v>4.760456654839218E-2</c:v>
                </c:pt>
                <c:pt idx="28">
                  <c:v>4.2280055731519051E-2</c:v>
                </c:pt>
                <c:pt idx="29">
                  <c:v>3.6642599242419749E-2</c:v>
                </c:pt>
                <c:pt idx="30">
                  <c:v>3.0970261367021523E-2</c:v>
                </c:pt>
                <c:pt idx="31">
                  <c:v>2.8528160684573756E-2</c:v>
                </c:pt>
                <c:pt idx="32">
                  <c:v>2.747641477135021E-2</c:v>
                </c:pt>
                <c:pt idx="33">
                  <c:v>2.7301779070935339E-2</c:v>
                </c:pt>
                <c:pt idx="34">
                  <c:v>2.7259511295961492E-2</c:v>
                </c:pt>
                <c:pt idx="35">
                  <c:v>2.6617540261168582E-2</c:v>
                </c:pt>
                <c:pt idx="36">
                  <c:v>2.6428160007947454E-2</c:v>
                </c:pt>
                <c:pt idx="37">
                  <c:v>2.6351423881590508E-2</c:v>
                </c:pt>
                <c:pt idx="38">
                  <c:v>2.474085769353529E-2</c:v>
                </c:pt>
                <c:pt idx="39">
                  <c:v>2.4379501630572342E-2</c:v>
                </c:pt>
                <c:pt idx="40">
                  <c:v>2.4226138640905726E-2</c:v>
                </c:pt>
                <c:pt idx="41">
                  <c:v>2.6334834488605852E-2</c:v>
                </c:pt>
                <c:pt idx="42">
                  <c:v>2.7168993697232136E-2</c:v>
                </c:pt>
                <c:pt idx="43">
                  <c:v>2.7365151679944466E-2</c:v>
                </c:pt>
                <c:pt idx="44">
                  <c:v>2.7344130550885248E-2</c:v>
                </c:pt>
                <c:pt idx="45">
                  <c:v>2.6841517978038354E-2</c:v>
                </c:pt>
                <c:pt idx="46">
                  <c:v>2.6329587642183627E-2</c:v>
                </c:pt>
                <c:pt idx="47">
                  <c:v>2.6173534753853422E-2</c:v>
                </c:pt>
                <c:pt idx="48">
                  <c:v>2.5703195774128718E-2</c:v>
                </c:pt>
                <c:pt idx="49">
                  <c:v>2.5814154975101422E-2</c:v>
                </c:pt>
                <c:pt idx="50">
                  <c:v>2.5847095898667627E-2</c:v>
                </c:pt>
                <c:pt idx="51">
                  <c:v>2.5691782108525851E-2</c:v>
                </c:pt>
                <c:pt idx="52">
                  <c:v>2.4722384894991345E-2</c:v>
                </c:pt>
                <c:pt idx="53">
                  <c:v>2.3059258644731573E-2</c:v>
                </c:pt>
                <c:pt idx="54">
                  <c:v>2.1917182898538723E-2</c:v>
                </c:pt>
                <c:pt idx="55">
                  <c:v>2.0622216477939048E-2</c:v>
                </c:pt>
                <c:pt idx="56">
                  <c:v>2.0668846098643057E-2</c:v>
                </c:pt>
                <c:pt idx="57">
                  <c:v>2.0925221193923704E-2</c:v>
                </c:pt>
                <c:pt idx="58">
                  <c:v>2.0416728461595257E-2</c:v>
                </c:pt>
                <c:pt idx="59">
                  <c:v>1.9467065167604991E-2</c:v>
                </c:pt>
                <c:pt idx="60">
                  <c:v>1.7853570213089975E-2</c:v>
                </c:pt>
                <c:pt idx="61">
                  <c:v>1.6377816075632712E-2</c:v>
                </c:pt>
                <c:pt idx="62">
                  <c:v>1.5507227975304572E-2</c:v>
                </c:pt>
                <c:pt idx="63">
                  <c:v>1.5513151380332157E-2</c:v>
                </c:pt>
                <c:pt idx="64">
                  <c:v>1.6835531765034384E-2</c:v>
                </c:pt>
              </c:numCache>
            </c:numRef>
          </c:val>
          <c:smooth val="0"/>
          <c:extLst>
            <c:ext xmlns:c16="http://schemas.microsoft.com/office/drawing/2014/chart" uri="{C3380CC4-5D6E-409C-BE32-E72D297353CC}">
              <c16:uniqueId val="{00000001-0956-4C17-9895-BE7621C5475C}"/>
            </c:ext>
          </c:extLst>
        </c:ser>
        <c:ser>
          <c:idx val="2"/>
          <c:order val="2"/>
          <c:tx>
            <c:v>CPI Existing Rents</c:v>
          </c:tx>
          <c:spPr>
            <a:ln w="28575" cap="rnd">
              <a:solidFill>
                <a:schemeClr val="accent3"/>
              </a:solidFill>
              <a:round/>
            </a:ln>
            <a:effectLst/>
          </c:spPr>
          <c:marker>
            <c:symbol val="none"/>
          </c:marker>
          <c:cat>
            <c:strRef>
              <c:f>Sheet1!$A$194:$A$258</c:f>
              <c:strCache>
                <c:ptCount val="65"/>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pt idx="43">
                  <c:v>2024-08</c:v>
                </c:pt>
                <c:pt idx="44">
                  <c:v>2024-09</c:v>
                </c:pt>
                <c:pt idx="45">
                  <c:v>2024-10</c:v>
                </c:pt>
                <c:pt idx="46">
                  <c:v>2024-11</c:v>
                </c:pt>
                <c:pt idx="47">
                  <c:v>2024-12</c:v>
                </c:pt>
                <c:pt idx="48">
                  <c:v>2025-01</c:v>
                </c:pt>
                <c:pt idx="49">
                  <c:v>2025-02</c:v>
                </c:pt>
                <c:pt idx="50">
                  <c:v>2025-03</c:v>
                </c:pt>
                <c:pt idx="51">
                  <c:v>2025-04</c:v>
                </c:pt>
                <c:pt idx="52">
                  <c:v>2025-05</c:v>
                </c:pt>
                <c:pt idx="53">
                  <c:v>2025-06</c:v>
                </c:pt>
                <c:pt idx="54">
                  <c:v>2025-07</c:v>
                </c:pt>
                <c:pt idx="55">
                  <c:v>2025-08</c:v>
                </c:pt>
                <c:pt idx="56">
                  <c:v>2025-09</c:v>
                </c:pt>
                <c:pt idx="57">
                  <c:v>2025-10</c:v>
                </c:pt>
                <c:pt idx="58">
                  <c:v>2025-11</c:v>
                </c:pt>
                <c:pt idx="59">
                  <c:v>2025-12</c:v>
                </c:pt>
                <c:pt idx="60">
                  <c:v>2026-01</c:v>
                </c:pt>
                <c:pt idx="61">
                  <c:v>2026-02</c:v>
                </c:pt>
                <c:pt idx="62">
                  <c:v>2026-03</c:v>
                </c:pt>
                <c:pt idx="63">
                  <c:v>2026-04</c:v>
                </c:pt>
                <c:pt idx="64">
                  <c:v>2026-05</c:v>
                </c:pt>
              </c:strCache>
            </c:strRef>
          </c:cat>
          <c:val>
            <c:numRef>
              <c:f>Sheet1!$M$194:$M$258</c:f>
              <c:numCache>
                <c:formatCode>0.0%</c:formatCode>
                <c:ptCount val="65"/>
                <c:pt idx="0">
                  <c:v>1.4621916800365842E-2</c:v>
                </c:pt>
                <c:pt idx="1">
                  <c:v>1.2487557129341242E-2</c:v>
                </c:pt>
                <c:pt idx="2">
                  <c:v>1.4124607136254408E-2</c:v>
                </c:pt>
                <c:pt idx="3">
                  <c:v>1.7127478875801128E-2</c:v>
                </c:pt>
                <c:pt idx="4">
                  <c:v>1.91862093158508E-2</c:v>
                </c:pt>
                <c:pt idx="5">
                  <c:v>2.0545440577705909E-2</c:v>
                </c:pt>
                <c:pt idx="6">
                  <c:v>2.3252178550738689E-2</c:v>
                </c:pt>
                <c:pt idx="7">
                  <c:v>2.651308823619436E-2</c:v>
                </c:pt>
                <c:pt idx="8">
                  <c:v>2.745510529196471E-2</c:v>
                </c:pt>
                <c:pt idx="9">
                  <c:v>3.0346251462184837E-2</c:v>
                </c:pt>
                <c:pt idx="10">
                  <c:v>3.4005387414925536E-2</c:v>
                </c:pt>
                <c:pt idx="11">
                  <c:v>3.7557469600904225E-2</c:v>
                </c:pt>
                <c:pt idx="12">
                  <c:v>4.0774955484194964E-2</c:v>
                </c:pt>
                <c:pt idx="13">
                  <c:v>4.1728953221278342E-2</c:v>
                </c:pt>
                <c:pt idx="14">
                  <c:v>4.4728395772654306E-2</c:v>
                </c:pt>
                <c:pt idx="15">
                  <c:v>4.5856380280669518E-2</c:v>
                </c:pt>
                <c:pt idx="16">
                  <c:v>4.853497776345872E-2</c:v>
                </c:pt>
                <c:pt idx="17">
                  <c:v>4.9033205026435267E-2</c:v>
                </c:pt>
                <c:pt idx="18">
                  <c:v>5.118558575746901E-2</c:v>
                </c:pt>
                <c:pt idx="19">
                  <c:v>5.5526126265542208E-2</c:v>
                </c:pt>
                <c:pt idx="20">
                  <c:v>5.8368434625633903E-2</c:v>
                </c:pt>
                <c:pt idx="21">
                  <c:v>6.0932650436055225E-2</c:v>
                </c:pt>
                <c:pt idx="22">
                  <c:v>6.4041651005450229E-2</c:v>
                </c:pt>
                <c:pt idx="23">
                  <c:v>6.6574835273783384E-2</c:v>
                </c:pt>
                <c:pt idx="24">
                  <c:v>7.1773153900448694E-2</c:v>
                </c:pt>
                <c:pt idx="25">
                  <c:v>7.3123395367053146E-2</c:v>
                </c:pt>
                <c:pt idx="26">
                  <c:v>7.5751452095289773E-2</c:v>
                </c:pt>
                <c:pt idx="27">
                  <c:v>7.5949803290928264E-2</c:v>
                </c:pt>
                <c:pt idx="28">
                  <c:v>7.4813537252572671E-2</c:v>
                </c:pt>
                <c:pt idx="29">
                  <c:v>7.2849785602468353E-2</c:v>
                </c:pt>
                <c:pt idx="30">
                  <c:v>7.1825307319273612E-2</c:v>
                </c:pt>
                <c:pt idx="31">
                  <c:v>6.9590083126078284E-2</c:v>
                </c:pt>
                <c:pt idx="32">
                  <c:v>6.4921955166976852E-2</c:v>
                </c:pt>
                <c:pt idx="33">
                  <c:v>6.3286353362604908E-2</c:v>
                </c:pt>
                <c:pt idx="34">
                  <c:v>6.0532773961803787E-2</c:v>
                </c:pt>
                <c:pt idx="35">
                  <c:v>5.7308703390245519E-2</c:v>
                </c:pt>
                <c:pt idx="36">
                  <c:v>5.4683423850601987E-2</c:v>
                </c:pt>
                <c:pt idx="37">
                  <c:v>5.2829034231797189E-2</c:v>
                </c:pt>
                <c:pt idx="38">
                  <c:v>5.1777793198426236E-2</c:v>
                </c:pt>
                <c:pt idx="39">
                  <c:v>5.1601470760140655E-2</c:v>
                </c:pt>
                <c:pt idx="40">
                  <c:v>4.9938673659279509E-2</c:v>
                </c:pt>
                <c:pt idx="41">
                  <c:v>4.8753797793005704E-2</c:v>
                </c:pt>
                <c:pt idx="42">
                  <c:v>4.6620144280496101E-2</c:v>
                </c:pt>
                <c:pt idx="43">
                  <c:v>4.7505268353061902E-2</c:v>
                </c:pt>
                <c:pt idx="44">
                  <c:v>4.570642511387657E-2</c:v>
                </c:pt>
                <c:pt idx="45">
                  <c:v>4.443197654426001E-2</c:v>
                </c:pt>
                <c:pt idx="46">
                  <c:v>4.4259700147995629E-2</c:v>
                </c:pt>
                <c:pt idx="47">
                  <c:v>4.3510133567779663E-2</c:v>
                </c:pt>
                <c:pt idx="48">
                  <c:v>4.0382644868246054E-2</c:v>
                </c:pt>
                <c:pt idx="49">
                  <c:v>3.9334852491131223E-2</c:v>
                </c:pt>
                <c:pt idx="50">
                  <c:v>3.780944705641609E-2</c:v>
                </c:pt>
                <c:pt idx="51">
                  <c:v>3.6362400426993124E-2</c:v>
                </c:pt>
                <c:pt idx="52">
                  <c:v>3.5995475169869229E-2</c:v>
                </c:pt>
                <c:pt idx="53">
                  <c:v>3.6052129227243324E-2</c:v>
                </c:pt>
                <c:pt idx="54">
                  <c:v>3.4506742052006878E-2</c:v>
                </c:pt>
                <c:pt idx="55">
                  <c:v>3.2355824718599102E-2</c:v>
                </c:pt>
                <c:pt idx="56">
                  <c:v>3.3664557526067229E-2</c:v>
                </c:pt>
                <c:pt idx="57">
                  <c:v>3.1304763618348552E-2</c:v>
                </c:pt>
                <c:pt idx="58">
                  <c:v>2.9015214411688195E-2</c:v>
                </c:pt>
                <c:pt idx="59">
                  <c:v>2.7601582693273397E-2</c:v>
                </c:pt>
                <c:pt idx="60">
                  <c:v>2.7979950143928178E-2</c:v>
                </c:pt>
                <c:pt idx="61">
                  <c:v>2.7196179097501494E-2</c:v>
                </c:pt>
                <c:pt idx="62">
                  <c:v>2.745852555272954E-2</c:v>
                </c:pt>
                <c:pt idx="63">
                  <c:v>2.6702014332752322E-2</c:v>
                </c:pt>
                <c:pt idx="64">
                  <c:v>3.0264978544296328E-2</c:v>
                </c:pt>
              </c:numCache>
            </c:numRef>
          </c:val>
          <c:smooth val="0"/>
          <c:extLst>
            <c:ext xmlns:c16="http://schemas.microsoft.com/office/drawing/2014/chart" uri="{C3380CC4-5D6E-409C-BE32-E72D297353CC}">
              <c16:uniqueId val="{00000002-0956-4C17-9895-BE7621C5475C}"/>
            </c:ext>
          </c:extLst>
        </c:ser>
        <c:dLbls>
          <c:showLegendKey val="0"/>
          <c:showVal val="0"/>
          <c:showCatName val="0"/>
          <c:showSerName val="0"/>
          <c:showPercent val="0"/>
          <c:showBubbleSize val="0"/>
        </c:dLbls>
        <c:smooth val="0"/>
        <c:axId val="1758594927"/>
        <c:axId val="1355251791"/>
      </c:lineChart>
      <c:catAx>
        <c:axId val="1758594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355251791"/>
        <c:crosses val="autoZero"/>
        <c:auto val="1"/>
        <c:lblAlgn val="ctr"/>
        <c:lblOffset val="100"/>
        <c:noMultiLvlLbl val="0"/>
      </c:catAx>
      <c:valAx>
        <c:axId val="1355251791"/>
        <c:scaling>
          <c:orientation val="minMax"/>
          <c:max val="0.5"/>
          <c:min val="-0.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7585949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E7EC6A77-897B-A94D-8179-085D1B4EE98D}" type="datetimeFigureOut">
              <a:rPr lang="en-US" smtClean="0"/>
              <a:t>9/16/2026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39F294D8-753E-E842-8CF8-893A8D4FD7E5}" type="slidenum">
              <a:rPr lang="en-US" smtClean="0"/>
              <a:t>‹#›</a:t>
            </a:fld>
            <a:endParaRPr lang="en-US"/>
          </a:p>
        </p:txBody>
      </p:sp>
    </p:spTree>
    <p:extLst>
      <p:ext uri="{BB962C8B-B14F-4D97-AF65-F5344CB8AC3E}">
        <p14:creationId xmlns:p14="http://schemas.microsoft.com/office/powerpoint/2010/main" val="1620784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8:notes"/>
          <p:cNvSpPr txBox="1">
            <a:spLocks noGrp="1"/>
          </p:cNvSpPr>
          <p:nvPr>
            <p:ph type="body" idx="1"/>
          </p:nvPr>
        </p:nvSpPr>
        <p:spPr>
          <a:xfrm>
            <a:off x="780288" y="4851606"/>
            <a:ext cx="6242304" cy="3969497"/>
          </a:xfrm>
          <a:prstGeom prst="rect">
            <a:avLst/>
          </a:prstGeom>
        </p:spPr>
        <p:txBody>
          <a:bodyPr spcFirstLastPara="1" wrap="square" lIns="102163" tIns="51067" rIns="102163" bIns="51067" anchor="t" anchorCtr="0">
            <a:noAutofit/>
          </a:bodyPr>
          <a:lstStyle/>
          <a:p>
            <a:endParaRPr dirty="0"/>
          </a:p>
        </p:txBody>
      </p:sp>
      <p:sp>
        <p:nvSpPr>
          <p:cNvPr id="121" name="Google Shape;121;p8:notes"/>
          <p:cNvSpPr>
            <a:spLocks noGrp="1" noRot="1" noChangeAspect="1"/>
          </p:cNvSpPr>
          <p:nvPr>
            <p:ph type="sldImg" idx="2"/>
          </p:nvPr>
        </p:nvSpPr>
        <p:spPr>
          <a:xfrm>
            <a:off x="877888" y="1260475"/>
            <a:ext cx="6048375" cy="34020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9:notes"/>
          <p:cNvSpPr>
            <a:spLocks noGrp="1" noRot="1" noChangeAspect="1"/>
          </p:cNvSpPr>
          <p:nvPr>
            <p:ph type="sldImg" idx="2"/>
          </p:nvPr>
        </p:nvSpPr>
        <p:spPr>
          <a:xfrm>
            <a:off x="877888" y="1260475"/>
            <a:ext cx="6048375" cy="34020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9:notes"/>
          <p:cNvSpPr txBox="1">
            <a:spLocks noGrp="1"/>
          </p:cNvSpPr>
          <p:nvPr>
            <p:ph type="body" idx="1"/>
          </p:nvPr>
        </p:nvSpPr>
        <p:spPr>
          <a:xfrm>
            <a:off x="780288" y="4851606"/>
            <a:ext cx="6242304" cy="3969497"/>
          </a:xfrm>
          <a:prstGeom prst="rect">
            <a:avLst/>
          </a:prstGeom>
          <a:noFill/>
          <a:ln>
            <a:noFill/>
          </a:ln>
        </p:spPr>
        <p:txBody>
          <a:bodyPr spcFirstLastPara="1" wrap="square" lIns="102163" tIns="51067" rIns="102163" bIns="51067" anchor="t" anchorCtr="0">
            <a:noAutofit/>
          </a:bodyPr>
          <a:lstStyle/>
          <a:p>
            <a:endParaRPr dirty="0"/>
          </a:p>
        </p:txBody>
      </p:sp>
      <p:sp>
        <p:nvSpPr>
          <p:cNvPr id="129" name="Google Shape;129;p9:notes"/>
          <p:cNvSpPr txBox="1">
            <a:spLocks noGrp="1"/>
          </p:cNvSpPr>
          <p:nvPr>
            <p:ph type="sldNum" idx="12"/>
          </p:nvPr>
        </p:nvSpPr>
        <p:spPr>
          <a:xfrm>
            <a:off x="4419826" y="9575448"/>
            <a:ext cx="3381248" cy="505812"/>
          </a:xfrm>
          <a:prstGeom prst="rect">
            <a:avLst/>
          </a:prstGeom>
          <a:noFill/>
          <a:ln>
            <a:noFill/>
          </a:ln>
        </p:spPr>
        <p:txBody>
          <a:bodyPr spcFirstLastPara="1" wrap="square" lIns="102163" tIns="51067" rIns="102163" bIns="51067" anchor="b" anchorCtr="0">
            <a:noAutofit/>
          </a:bodyPr>
          <a:lstStyle/>
          <a:p>
            <a:fld id="{00000000-1234-1234-1234-123412341234}" type="slidenum">
              <a:rPr lang="en-US"/>
              <a:pPr/>
              <a:t>12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9:notes"/>
          <p:cNvSpPr>
            <a:spLocks noGrp="1" noRot="1" noChangeAspect="1"/>
          </p:cNvSpPr>
          <p:nvPr>
            <p:ph type="sldImg" idx="2"/>
          </p:nvPr>
        </p:nvSpPr>
        <p:spPr>
          <a:xfrm>
            <a:off x="877888" y="1260475"/>
            <a:ext cx="6048375" cy="34020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9:notes"/>
          <p:cNvSpPr txBox="1">
            <a:spLocks noGrp="1"/>
          </p:cNvSpPr>
          <p:nvPr>
            <p:ph type="body" idx="1"/>
          </p:nvPr>
        </p:nvSpPr>
        <p:spPr>
          <a:xfrm>
            <a:off x="780288" y="4851606"/>
            <a:ext cx="6242304" cy="3969497"/>
          </a:xfrm>
          <a:prstGeom prst="rect">
            <a:avLst/>
          </a:prstGeom>
          <a:noFill/>
          <a:ln>
            <a:noFill/>
          </a:ln>
        </p:spPr>
        <p:txBody>
          <a:bodyPr spcFirstLastPara="1" wrap="square" lIns="102163" tIns="51067" rIns="102163" bIns="51067" anchor="t" anchorCtr="0">
            <a:noAutofit/>
          </a:bodyPr>
          <a:lstStyle/>
          <a:p>
            <a:endParaRPr dirty="0"/>
          </a:p>
        </p:txBody>
      </p:sp>
      <p:sp>
        <p:nvSpPr>
          <p:cNvPr id="129" name="Google Shape;129;p9:notes"/>
          <p:cNvSpPr txBox="1">
            <a:spLocks noGrp="1"/>
          </p:cNvSpPr>
          <p:nvPr>
            <p:ph type="sldNum" idx="12"/>
          </p:nvPr>
        </p:nvSpPr>
        <p:spPr>
          <a:xfrm>
            <a:off x="4419826" y="9575448"/>
            <a:ext cx="3381248" cy="505812"/>
          </a:xfrm>
          <a:prstGeom prst="rect">
            <a:avLst/>
          </a:prstGeom>
          <a:noFill/>
          <a:ln>
            <a:noFill/>
          </a:ln>
        </p:spPr>
        <p:txBody>
          <a:bodyPr spcFirstLastPara="1" wrap="square" lIns="102163" tIns="51067" rIns="102163" bIns="51067" anchor="b" anchorCtr="0">
            <a:noAutofit/>
          </a:bodyPr>
          <a:lstStyle/>
          <a:p>
            <a:fld id="{00000000-1234-1234-1234-123412341234}" type="slidenum">
              <a:rPr lang="en-US"/>
              <a:pPr/>
              <a:t>14</a:t>
            </a:fld>
            <a:endParaRPr/>
          </a:p>
        </p:txBody>
      </p:sp>
    </p:spTree>
    <p:extLst>
      <p:ext uri="{BB962C8B-B14F-4D97-AF65-F5344CB8AC3E}">
        <p14:creationId xmlns:p14="http://schemas.microsoft.com/office/powerpoint/2010/main" val="3892080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Response rate:  </a:t>
            </a:r>
            <a:r>
              <a:rPr lang="en-US" dirty="0" err="1"/>
              <a:t>Precovid</a:t>
            </a:r>
            <a:r>
              <a:rPr lang="en-US" dirty="0"/>
              <a:t> in the 70s, now below 30</a:t>
            </a:r>
          </a:p>
        </p:txBody>
      </p:sp>
      <p:sp>
        <p:nvSpPr>
          <p:cNvPr id="4" name="Slide Number Placeholder 3"/>
          <p:cNvSpPr>
            <a:spLocks noGrp="1"/>
          </p:cNvSpPr>
          <p:nvPr>
            <p:ph type="sldNum" sz="quarter" idx="5"/>
          </p:nvPr>
        </p:nvSpPr>
        <p:spPr/>
        <p:txBody>
          <a:bodyPr/>
          <a:lstStyle/>
          <a:p>
            <a:fld id="{39F294D8-753E-E842-8CF8-893A8D4FD7E5}" type="slidenum">
              <a:rPr lang="en-US" smtClean="0"/>
              <a:t>16</a:t>
            </a:fld>
            <a:endParaRPr lang="en-US"/>
          </a:p>
        </p:txBody>
      </p:sp>
    </p:spTree>
    <p:extLst>
      <p:ext uri="{BB962C8B-B14F-4D97-AF65-F5344CB8AC3E}">
        <p14:creationId xmlns:p14="http://schemas.microsoft.com/office/powerpoint/2010/main" val="21678980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24:notes"/>
          <p:cNvSpPr>
            <a:spLocks noGrp="1" noRot="1" noChangeAspect="1"/>
          </p:cNvSpPr>
          <p:nvPr>
            <p:ph type="sldImg" idx="2"/>
          </p:nvPr>
        </p:nvSpPr>
        <p:spPr>
          <a:xfrm>
            <a:off x="877888" y="1260475"/>
            <a:ext cx="6048375" cy="34020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24:notes"/>
          <p:cNvSpPr txBox="1">
            <a:spLocks noGrp="1"/>
          </p:cNvSpPr>
          <p:nvPr>
            <p:ph type="body" idx="1"/>
          </p:nvPr>
        </p:nvSpPr>
        <p:spPr>
          <a:xfrm>
            <a:off x="780288" y="4851606"/>
            <a:ext cx="6242304" cy="3969497"/>
          </a:xfrm>
          <a:prstGeom prst="rect">
            <a:avLst/>
          </a:prstGeom>
          <a:noFill/>
          <a:ln>
            <a:noFill/>
          </a:ln>
        </p:spPr>
        <p:txBody>
          <a:bodyPr spcFirstLastPara="1" wrap="square" lIns="102163" tIns="51067" rIns="102163" bIns="51067" anchor="t" anchorCtr="0">
            <a:noAutofit/>
          </a:bodyPr>
          <a:lstStyle/>
          <a:p>
            <a:r>
              <a:rPr lang="en-US" dirty="0"/>
              <a:t>August CPI </a:t>
            </a:r>
            <a:r>
              <a:rPr lang="en-US" dirty="0" err="1"/>
              <a:t>yoy</a:t>
            </a:r>
            <a:r>
              <a:rPr lang="en-US" dirty="0"/>
              <a:t> 8.3% down from 8.5 and Core 6.3 up from 6.3 in </a:t>
            </a:r>
            <a:r>
              <a:rPr lang="en-US" dirty="0" err="1"/>
              <a:t>JUly</a:t>
            </a:r>
            <a:endParaRPr dirty="0"/>
          </a:p>
        </p:txBody>
      </p:sp>
      <p:sp>
        <p:nvSpPr>
          <p:cNvPr id="249" name="Google Shape;249;p24:notes"/>
          <p:cNvSpPr txBox="1">
            <a:spLocks noGrp="1"/>
          </p:cNvSpPr>
          <p:nvPr>
            <p:ph type="sldNum" idx="12"/>
          </p:nvPr>
        </p:nvSpPr>
        <p:spPr>
          <a:xfrm>
            <a:off x="4419826" y="9575448"/>
            <a:ext cx="3381248" cy="505812"/>
          </a:xfrm>
          <a:prstGeom prst="rect">
            <a:avLst/>
          </a:prstGeom>
          <a:noFill/>
          <a:ln>
            <a:noFill/>
          </a:ln>
        </p:spPr>
        <p:txBody>
          <a:bodyPr spcFirstLastPara="1" wrap="square" lIns="102163" tIns="51067" rIns="102163" bIns="51067" anchor="b" anchorCtr="0">
            <a:noAutofit/>
          </a:bodyPr>
          <a:lstStyle/>
          <a:p>
            <a:fld id="{00000000-1234-1234-1234-123412341234}" type="slidenum">
              <a:rPr lang="en-US"/>
              <a:pPr/>
              <a:t>18</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136</a:t>
            </a:r>
            <a:r>
              <a:rPr lang="en-US" dirty="0">
                <a:effectLst/>
              </a:rPr>
              <a:t> </a:t>
            </a:r>
            <a:r>
              <a:rPr lang="en-US" sz="1200" b="0" i="0" u="none" strike="noStrike" kern="1200" dirty="0">
                <a:solidFill>
                  <a:schemeClr val="tx1"/>
                </a:solidFill>
                <a:effectLst/>
                <a:latin typeface="+mn-lt"/>
                <a:ea typeface="+mn-ea"/>
                <a:cs typeface="+mn-cs"/>
              </a:rPr>
              <a:t>129</a:t>
            </a:r>
            <a:r>
              <a:rPr lang="en-US" dirty="0">
                <a:effectLst/>
              </a:rPr>
              <a:t> </a:t>
            </a:r>
            <a:r>
              <a:rPr lang="en-US" sz="1200" b="0" i="0" u="none" strike="noStrike" kern="1200" dirty="0">
                <a:solidFill>
                  <a:schemeClr val="tx1"/>
                </a:solidFill>
                <a:effectLst/>
                <a:latin typeface="+mn-lt"/>
                <a:ea typeface="+mn-ea"/>
                <a:cs typeface="+mn-cs"/>
              </a:rPr>
              <a:t>130</a:t>
            </a:r>
            <a:r>
              <a:rPr lang="en-US" dirty="0">
                <a:effectLst/>
              </a:rPr>
              <a:t> </a:t>
            </a:r>
            <a:r>
              <a:rPr lang="en-US" sz="1200" b="0" i="0" u="none" strike="noStrike" kern="1200" dirty="0">
                <a:solidFill>
                  <a:schemeClr val="tx1"/>
                </a:solidFill>
                <a:effectLst/>
                <a:latin typeface="+mn-lt"/>
                <a:ea typeface="+mn-ea"/>
                <a:cs typeface="+mn-cs"/>
              </a:rPr>
              <a:t>126</a:t>
            </a:r>
            <a:r>
              <a:rPr lang="en-US" dirty="0">
                <a:effectLst/>
              </a:rPr>
              <a:t> </a:t>
            </a:r>
            <a:r>
              <a:rPr lang="en-US" sz="1200" b="0" i="0" u="none" strike="noStrike" kern="1200" dirty="0">
                <a:solidFill>
                  <a:schemeClr val="tx1"/>
                </a:solidFill>
                <a:effectLst/>
                <a:latin typeface="+mn-lt"/>
                <a:ea typeface="+mn-ea"/>
                <a:cs typeface="+mn-cs"/>
              </a:rPr>
              <a:t>118</a:t>
            </a:r>
            <a:r>
              <a:rPr lang="en-US" dirty="0">
                <a:effectLst/>
              </a:rPr>
              <a:t> </a:t>
            </a:r>
            <a:endParaRPr lang="en-US" dirty="0"/>
          </a:p>
        </p:txBody>
      </p:sp>
      <p:sp>
        <p:nvSpPr>
          <p:cNvPr id="4" name="Slide Number Placeholder 3"/>
          <p:cNvSpPr>
            <a:spLocks noGrp="1"/>
          </p:cNvSpPr>
          <p:nvPr>
            <p:ph type="sldNum" sz="quarter" idx="5"/>
          </p:nvPr>
        </p:nvSpPr>
        <p:spPr/>
        <p:txBody>
          <a:bodyPr/>
          <a:lstStyle/>
          <a:p>
            <a:fld id="{39F294D8-753E-E842-8CF8-893A8D4FD7E5}" type="slidenum">
              <a:rPr lang="en-US" smtClean="0"/>
              <a:t>21</a:t>
            </a:fld>
            <a:endParaRPr lang="en-US"/>
          </a:p>
        </p:txBody>
      </p:sp>
    </p:spTree>
    <p:extLst>
      <p:ext uri="{BB962C8B-B14F-4D97-AF65-F5344CB8AC3E}">
        <p14:creationId xmlns:p14="http://schemas.microsoft.com/office/powerpoint/2010/main" val="437916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87,32,30</a:t>
            </a:r>
          </a:p>
        </p:txBody>
      </p:sp>
      <p:sp>
        <p:nvSpPr>
          <p:cNvPr id="4" name="Slide Number Placeholder 3"/>
          <p:cNvSpPr>
            <a:spLocks noGrp="1"/>
          </p:cNvSpPr>
          <p:nvPr>
            <p:ph type="sldNum" sz="quarter" idx="5"/>
          </p:nvPr>
        </p:nvSpPr>
        <p:spPr/>
        <p:txBody>
          <a:bodyPr/>
          <a:lstStyle/>
          <a:p>
            <a:fld id="{39F294D8-753E-E842-8CF8-893A8D4FD7E5}" type="slidenum">
              <a:rPr lang="en-US" smtClean="0"/>
              <a:t>22</a:t>
            </a:fld>
            <a:endParaRPr lang="en-US"/>
          </a:p>
        </p:txBody>
      </p:sp>
    </p:spTree>
    <p:extLst>
      <p:ext uri="{BB962C8B-B14F-4D97-AF65-F5344CB8AC3E}">
        <p14:creationId xmlns:p14="http://schemas.microsoft.com/office/powerpoint/2010/main" val="4246989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the end of 2021, lost almost 15%</a:t>
            </a:r>
          </a:p>
        </p:txBody>
      </p:sp>
      <p:sp>
        <p:nvSpPr>
          <p:cNvPr id="4" name="Slide Number Placeholder 3"/>
          <p:cNvSpPr>
            <a:spLocks noGrp="1"/>
          </p:cNvSpPr>
          <p:nvPr>
            <p:ph type="sldNum" sz="quarter" idx="5"/>
          </p:nvPr>
        </p:nvSpPr>
        <p:spPr/>
        <p:txBody>
          <a:bodyPr/>
          <a:lstStyle/>
          <a:p>
            <a:fld id="{39F294D8-753E-E842-8CF8-893A8D4FD7E5}" type="slidenum">
              <a:rPr lang="en-US" smtClean="0"/>
              <a:t>23</a:t>
            </a:fld>
            <a:endParaRPr lang="en-US"/>
          </a:p>
        </p:txBody>
      </p:sp>
    </p:spTree>
    <p:extLst>
      <p:ext uri="{BB962C8B-B14F-4D97-AF65-F5344CB8AC3E}">
        <p14:creationId xmlns:p14="http://schemas.microsoft.com/office/powerpoint/2010/main" val="3011639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Fed policy rate 4.5 to 4.25.  Concerns with inflation</a:t>
            </a:r>
          </a:p>
        </p:txBody>
      </p:sp>
      <p:sp>
        <p:nvSpPr>
          <p:cNvPr id="4" name="Slide Number Placeholder 3"/>
          <p:cNvSpPr>
            <a:spLocks noGrp="1"/>
          </p:cNvSpPr>
          <p:nvPr>
            <p:ph type="sldNum" sz="quarter" idx="5"/>
          </p:nvPr>
        </p:nvSpPr>
        <p:spPr/>
        <p:txBody>
          <a:bodyPr/>
          <a:lstStyle/>
          <a:p>
            <a:fld id="{39F294D8-753E-E842-8CF8-893A8D4FD7E5}" type="slidenum">
              <a:rPr lang="en-US" smtClean="0"/>
              <a:t>24</a:t>
            </a:fld>
            <a:endParaRPr lang="en-US"/>
          </a:p>
        </p:txBody>
      </p:sp>
    </p:spTree>
    <p:extLst>
      <p:ext uri="{BB962C8B-B14F-4D97-AF65-F5344CB8AC3E}">
        <p14:creationId xmlns:p14="http://schemas.microsoft.com/office/powerpoint/2010/main" val="3893669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inflation as the rate of increase in the average level of prices not gasoline price inflation.  Exceptions Deep </a:t>
            </a:r>
            <a:r>
              <a:rPr lang="en-US" dirty="0" err="1"/>
              <a:t>Recesssions</a:t>
            </a:r>
            <a:r>
              <a:rPr lang="en-US" dirty="0"/>
              <a:t>. ARP we will talk about later.</a:t>
            </a:r>
          </a:p>
          <a:p>
            <a:endParaRPr lang="en-US" dirty="0"/>
          </a:p>
        </p:txBody>
      </p:sp>
      <p:sp>
        <p:nvSpPr>
          <p:cNvPr id="4" name="Slide Number Placeholder 3"/>
          <p:cNvSpPr>
            <a:spLocks noGrp="1"/>
          </p:cNvSpPr>
          <p:nvPr>
            <p:ph type="sldNum" sz="quarter" idx="5"/>
          </p:nvPr>
        </p:nvSpPr>
        <p:spPr/>
        <p:txBody>
          <a:bodyPr/>
          <a:lstStyle/>
          <a:p>
            <a:fld id="{88BA6467-982F-43FA-9555-C83E47AD5726}" type="slidenum">
              <a:rPr lang="en-US" smtClean="0"/>
              <a:t>32</a:t>
            </a:fld>
            <a:endParaRPr lang="en-US"/>
          </a:p>
        </p:txBody>
      </p:sp>
    </p:spTree>
    <p:extLst>
      <p:ext uri="{BB962C8B-B14F-4D97-AF65-F5344CB8AC3E}">
        <p14:creationId xmlns:p14="http://schemas.microsoft.com/office/powerpoint/2010/main" val="2315944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F294D8-753E-E842-8CF8-893A8D4FD7E5}" type="slidenum">
              <a:rPr lang="en-US" smtClean="0"/>
              <a:t>57</a:t>
            </a:fld>
            <a:endParaRPr lang="en-US"/>
          </a:p>
        </p:txBody>
      </p:sp>
    </p:spTree>
    <p:extLst>
      <p:ext uri="{BB962C8B-B14F-4D97-AF65-F5344CB8AC3E}">
        <p14:creationId xmlns:p14="http://schemas.microsoft.com/office/powerpoint/2010/main" val="1506058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21A4D-4FAD-45A6-A3C5-59711005E0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06B803A-233C-48A3-A920-5820C83A0E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DC2737BC-96A1-42A3-AD8D-9E8CD7FB7C95}"/>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470958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1F8A60-8110-4A9F-9FEB-449D2EDDD4DB}"/>
              </a:ext>
            </a:extLst>
          </p:cNvPr>
          <p:cNvSpPr>
            <a:spLocks/>
          </p:cNvSpPr>
          <p:nvPr userDrawn="1"/>
        </p:nvSpPr>
        <p:spPr>
          <a:xfrm>
            <a:off x="835575" y="268645"/>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72FA1ED-8B45-44AC-98C5-BB37CF911EB0}"/>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1EF367F-FF99-40E4-923D-2ADC7339E361}"/>
              </a:ext>
            </a:extLst>
          </p:cNvPr>
          <p:cNvSpPr>
            <a:spLocks noGrp="1"/>
          </p:cNvSpPr>
          <p:nvPr>
            <p:ph idx="1"/>
          </p:nvPr>
        </p:nvSpPr>
        <p:spPr>
          <a:xfrm>
            <a:off x="838200" y="1570730"/>
            <a:ext cx="10515600" cy="4351338"/>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BB0F65A-EC94-4588-B443-FB389B8A913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848032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_Title 2 lines">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CD1F8A60-8110-4A9F-9FEB-449D2EDDD4DB}"/>
              </a:ext>
            </a:extLst>
          </p:cNvPr>
          <p:cNvSpPr>
            <a:spLocks/>
          </p:cNvSpPr>
          <p:nvPr userDrawn="1"/>
        </p:nvSpPr>
        <p:spPr>
          <a:xfrm>
            <a:off x="835575" y="242887"/>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72FA1ED-8B45-44AC-98C5-BB37CF911EB0}"/>
              </a:ext>
            </a:extLst>
          </p:cNvPr>
          <p:cNvSpPr>
            <a:spLocks noGrp="1"/>
          </p:cNvSpPr>
          <p:nvPr>
            <p:ph type="title" hasCustomPrompt="1"/>
          </p:nvPr>
        </p:nvSpPr>
        <p:spPr>
          <a:xfrm>
            <a:off x="838200" y="216007"/>
            <a:ext cx="10515600" cy="1325563"/>
          </a:xfrm>
        </p:spPr>
        <p:txBody>
          <a:bodyPr anchor="t" anchorCtr="0">
            <a:normAutofit/>
          </a:bodyPr>
          <a:lstStyle>
            <a:lvl1pPr>
              <a:lnSpc>
                <a:spcPct val="100000"/>
              </a:lnSpc>
              <a:defRPr sz="4000">
                <a:solidFill>
                  <a:srgbClr val="0C4C88"/>
                </a:solidFill>
              </a:defRPr>
            </a:lvl1pPr>
          </a:lstStyle>
          <a:p>
            <a:r>
              <a:rPr lang="en-US" dirty="0"/>
              <a:t>Click to edit Master title style</a:t>
            </a:r>
            <a:br>
              <a:rPr lang="en-US" dirty="0"/>
            </a:br>
            <a:endParaRPr lang="en-GB" dirty="0"/>
          </a:p>
        </p:txBody>
      </p:sp>
      <p:sp>
        <p:nvSpPr>
          <p:cNvPr id="3" name="Content Placeholder 2">
            <a:extLst>
              <a:ext uri="{FF2B5EF4-FFF2-40B4-BE49-F238E27FC236}">
                <a16:creationId xmlns:a16="http://schemas.microsoft.com/office/drawing/2014/main" id="{E1EF367F-FF99-40E4-923D-2ADC7339E361}"/>
              </a:ext>
            </a:extLst>
          </p:cNvPr>
          <p:cNvSpPr>
            <a:spLocks noGrp="1"/>
          </p:cNvSpPr>
          <p:nvPr>
            <p:ph idx="1"/>
          </p:nvPr>
        </p:nvSpPr>
        <p:spPr>
          <a:xfrm>
            <a:off x="838200" y="1570730"/>
            <a:ext cx="10515600" cy="4351338"/>
          </a:xfrm>
        </p:spPr>
        <p:txBody>
          <a:bodyPr anchor="ctr" anchorCtr="0"/>
          <a:lstStyle>
            <a:lvl3pPr>
              <a:defRPr sz="2400"/>
            </a:lvl3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4BB0F65A-EC94-4588-B443-FB389B8A913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06141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7E71-46AC-4513-9A95-F26DF30D7956}"/>
              </a:ext>
            </a:extLst>
          </p:cNvPr>
          <p:cNvSpPr>
            <a:spLocks noGrp="1"/>
          </p:cNvSpPr>
          <p:nvPr>
            <p:ph type="title"/>
          </p:nvPr>
        </p:nvSpPr>
        <p:spPr/>
        <p:txBody>
          <a:bodyPr/>
          <a:lstStyle>
            <a:lvl1pPr>
              <a:defRPr>
                <a:solidFill>
                  <a:srgbClr val="0C4C88"/>
                </a:solidFill>
              </a:defRPr>
            </a:lvl1pPr>
          </a:lstStyle>
          <a:p>
            <a:r>
              <a:rPr lang="en-US" dirty="0"/>
              <a:t>Click to edit Master title style</a:t>
            </a:r>
            <a:endParaRPr lang="en-GB" dirty="0"/>
          </a:p>
        </p:txBody>
      </p:sp>
      <p:sp>
        <p:nvSpPr>
          <p:cNvPr id="8" name="Oval 7">
            <a:extLst>
              <a:ext uri="{FF2B5EF4-FFF2-40B4-BE49-F238E27FC236}">
                <a16:creationId xmlns:a16="http://schemas.microsoft.com/office/drawing/2014/main" id="{6C1AA319-333D-412C-9DD7-9A6C0D760DBE}"/>
              </a:ext>
            </a:extLst>
          </p:cNvPr>
          <p:cNvSpPr>
            <a:spLocks/>
          </p:cNvSpPr>
          <p:nvPr userDrawn="1"/>
        </p:nvSpPr>
        <p:spPr>
          <a:xfrm>
            <a:off x="835575" y="268645"/>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6F5AC0E9-A169-4112-8F11-ADB73A3F284B}"/>
              </a:ext>
            </a:extLst>
          </p:cNvPr>
          <p:cNvSpPr>
            <a:spLocks noGrp="1"/>
          </p:cNvSpPr>
          <p:nvPr>
            <p:ph sz="half" idx="1"/>
          </p:nvPr>
        </p:nvSpPr>
        <p:spPr>
          <a:xfrm>
            <a:off x="838200" y="1665980"/>
            <a:ext cx="5181600" cy="4189162"/>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3A911ECD-3447-4351-9964-A7490F936C63}"/>
              </a:ext>
            </a:extLst>
          </p:cNvPr>
          <p:cNvSpPr>
            <a:spLocks noGrp="1"/>
          </p:cNvSpPr>
          <p:nvPr>
            <p:ph sz="half" idx="2"/>
          </p:nvPr>
        </p:nvSpPr>
        <p:spPr>
          <a:xfrm>
            <a:off x="6172200" y="1665980"/>
            <a:ext cx="5181600" cy="4189162"/>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2C2F81A1-AC5C-4F62-B1AA-88B6BD2789FE}"/>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3715790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_Title 2 line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5AC0E9-A169-4112-8F11-ADB73A3F284B}"/>
              </a:ext>
            </a:extLst>
          </p:cNvPr>
          <p:cNvSpPr>
            <a:spLocks noGrp="1"/>
          </p:cNvSpPr>
          <p:nvPr>
            <p:ph sz="half" idx="1"/>
          </p:nvPr>
        </p:nvSpPr>
        <p:spPr>
          <a:xfrm>
            <a:off x="838200" y="1665980"/>
            <a:ext cx="5181600" cy="4189162"/>
          </a:xfrm>
        </p:spPr>
        <p:txBody>
          <a:bodyPr anchor="ctr" anchorCtr="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3A911ECD-3447-4351-9964-A7490F936C63}"/>
              </a:ext>
            </a:extLst>
          </p:cNvPr>
          <p:cNvSpPr>
            <a:spLocks noGrp="1"/>
          </p:cNvSpPr>
          <p:nvPr>
            <p:ph sz="half" idx="2"/>
          </p:nvPr>
        </p:nvSpPr>
        <p:spPr>
          <a:xfrm>
            <a:off x="6172200" y="1665980"/>
            <a:ext cx="5181600" cy="4189162"/>
          </a:xfrm>
        </p:spPr>
        <p:txBody>
          <a:bodyPr anchor="ctr"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2C2F81A1-AC5C-4F62-B1AA-88B6BD2789FE}"/>
              </a:ext>
            </a:extLst>
          </p:cNvPr>
          <p:cNvSpPr>
            <a:spLocks noGrp="1"/>
          </p:cNvSpPr>
          <p:nvPr>
            <p:ph type="sldNum" sz="quarter" idx="12"/>
          </p:nvPr>
        </p:nvSpPr>
        <p:spPr/>
        <p:txBody>
          <a:bodyPr/>
          <a:lstStyle/>
          <a:p>
            <a:fld id="{D9F085D5-EC86-4F6A-B501-C1359CB39116}" type="slidenum">
              <a:rPr lang="en-GB" smtClean="0"/>
              <a:t>‹#›</a:t>
            </a:fld>
            <a:endParaRPr lang="en-GB"/>
          </a:p>
        </p:txBody>
      </p:sp>
      <p:sp>
        <p:nvSpPr>
          <p:cNvPr id="9" name="Oval 8">
            <a:extLst>
              <a:ext uri="{FF2B5EF4-FFF2-40B4-BE49-F238E27FC236}">
                <a16:creationId xmlns:a16="http://schemas.microsoft.com/office/drawing/2014/main" id="{EEAB0322-A9EB-43EB-8A82-07D57F72DE4A}"/>
              </a:ext>
            </a:extLst>
          </p:cNvPr>
          <p:cNvSpPr>
            <a:spLocks/>
          </p:cNvSpPr>
          <p:nvPr userDrawn="1"/>
        </p:nvSpPr>
        <p:spPr>
          <a:xfrm>
            <a:off x="835575" y="242887"/>
            <a:ext cx="788273" cy="788273"/>
          </a:xfrm>
          <a:prstGeom prst="ellipse">
            <a:avLst/>
          </a:prstGeom>
          <a:solidFill>
            <a:srgbClr val="0C4C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F8E67E71-46AC-4513-9A95-F26DF30D7956}"/>
              </a:ext>
            </a:extLst>
          </p:cNvPr>
          <p:cNvSpPr>
            <a:spLocks noGrp="1"/>
          </p:cNvSpPr>
          <p:nvPr>
            <p:ph type="title" hasCustomPrompt="1"/>
          </p:nvPr>
        </p:nvSpPr>
        <p:spPr>
          <a:xfrm>
            <a:off x="838200" y="216007"/>
            <a:ext cx="10515600" cy="1325563"/>
          </a:xfrm>
        </p:spPr>
        <p:txBody>
          <a:bodyPr anchor="t" anchorCtr="0"/>
          <a:lstStyle>
            <a:lvl1pPr>
              <a:lnSpc>
                <a:spcPct val="100000"/>
              </a:lnSpc>
              <a:defRPr>
                <a:solidFill>
                  <a:srgbClr val="0C4C88"/>
                </a:solidFill>
              </a:defRPr>
            </a:lvl1pPr>
          </a:lstStyle>
          <a:p>
            <a:r>
              <a:rPr lang="en-US" dirty="0"/>
              <a:t>Click to edit Master title style</a:t>
            </a:r>
            <a:br>
              <a:rPr lang="en-US" dirty="0"/>
            </a:br>
            <a:endParaRPr lang="en-GB" dirty="0"/>
          </a:p>
        </p:txBody>
      </p:sp>
    </p:spTree>
    <p:extLst>
      <p:ext uri="{BB962C8B-B14F-4D97-AF65-F5344CB8AC3E}">
        <p14:creationId xmlns:p14="http://schemas.microsoft.com/office/powerpoint/2010/main" val="2678156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1A90B-032D-47E4-AA87-462359C7B8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8E3E4E5-6537-4C35-A50E-A91EDDFC53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8" name="Slide Number Placeholder 6">
            <a:extLst>
              <a:ext uri="{FF2B5EF4-FFF2-40B4-BE49-F238E27FC236}">
                <a16:creationId xmlns:a16="http://schemas.microsoft.com/office/drawing/2014/main" id="{DD0AEE99-5F0F-4100-9685-AAB2EBB6DFF0}"/>
              </a:ext>
            </a:extLst>
          </p:cNvPr>
          <p:cNvSpPr>
            <a:spLocks noGrp="1"/>
          </p:cNvSpPr>
          <p:nvPr>
            <p:ph type="sldNum" sz="quarter" idx="12"/>
          </p:nvPr>
        </p:nvSpPr>
        <p:spPr>
          <a:xfrm>
            <a:off x="9272751" y="6230226"/>
            <a:ext cx="2743200" cy="365125"/>
          </a:xfrm>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044336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72545-EFE2-4330-B6AE-68DD7018D3F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6965C42-8E4E-4995-8882-EDA6243577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C0386CD-7692-45A5-96E1-56EF3B35FB7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968283-0879-4456-B3EF-65A7B363EF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AD478B5-F754-4D16-A4E6-C28D49165B45}"/>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C9312041-9D94-4A1D-B742-6CF6728A9A54}"/>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2160454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E3BC-6A56-4810-AE88-730E1D2608C9}"/>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81531B64-0F13-44AC-A325-72129929CB0B}"/>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677062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0C0B4B-CECB-4D80-B0B3-10BA52D49BD5}"/>
              </a:ext>
            </a:extLst>
          </p:cNvPr>
          <p:cNvSpPr>
            <a:spLocks noGrp="1"/>
          </p:cNvSpPr>
          <p:nvPr>
            <p:ph type="sldNum" sz="quarter" idx="12"/>
          </p:nvPr>
        </p:nvSpPr>
        <p:spPr/>
        <p:txBody>
          <a:bodyPr/>
          <a:lstStyle/>
          <a:p>
            <a:fld id="{D9F085D5-EC86-4F6A-B501-C1359CB39116}" type="slidenum">
              <a:rPr lang="en-GB" smtClean="0"/>
              <a:t>‹#›</a:t>
            </a:fld>
            <a:endParaRPr lang="en-GB"/>
          </a:p>
        </p:txBody>
      </p:sp>
    </p:spTree>
    <p:extLst>
      <p:ext uri="{BB962C8B-B14F-4D97-AF65-F5344CB8AC3E}">
        <p14:creationId xmlns:p14="http://schemas.microsoft.com/office/powerpoint/2010/main" val="3603757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y 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1531B64-0F13-44AC-A325-72129929CB0B}"/>
              </a:ext>
            </a:extLst>
          </p:cNvPr>
          <p:cNvSpPr>
            <a:spLocks noGrp="1"/>
          </p:cNvSpPr>
          <p:nvPr>
            <p:ph type="sldNum" sz="quarter" idx="12"/>
          </p:nvPr>
        </p:nvSpPr>
        <p:spPr/>
        <p:txBody>
          <a:bodyPr/>
          <a:lstStyle/>
          <a:p>
            <a:fld id="{D9F085D5-EC86-4F6A-B501-C1359CB39116}" type="slidenum">
              <a:rPr lang="en-GB" smtClean="0"/>
              <a:t>‹#›</a:t>
            </a:fld>
            <a:endParaRPr lang="en-GB"/>
          </a:p>
        </p:txBody>
      </p:sp>
      <p:sp>
        <p:nvSpPr>
          <p:cNvPr id="3" name="Rectangle 2">
            <a:extLst>
              <a:ext uri="{FF2B5EF4-FFF2-40B4-BE49-F238E27FC236}">
                <a16:creationId xmlns:a16="http://schemas.microsoft.com/office/drawing/2014/main" id="{AAA7E2CB-D8A4-4CA5-AD0E-4339221B42DB}"/>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709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F9E97E-8590-4661-B926-74D82175F17E}"/>
              </a:ext>
            </a:extLst>
          </p:cNvPr>
          <p:cNvSpPr>
            <a:spLocks noGrp="1"/>
          </p:cNvSpPr>
          <p:nvPr>
            <p:ph type="title"/>
          </p:nvPr>
        </p:nvSpPr>
        <p:spPr>
          <a:xfrm>
            <a:off x="838200" y="0"/>
            <a:ext cx="1051560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EB2EFE9F-E4C2-4E94-B15C-7561DD632706}"/>
              </a:ext>
            </a:extLst>
          </p:cNvPr>
          <p:cNvSpPr>
            <a:spLocks noGrp="1"/>
          </p:cNvSpPr>
          <p:nvPr>
            <p:ph type="body" idx="1"/>
          </p:nvPr>
        </p:nvSpPr>
        <p:spPr>
          <a:xfrm>
            <a:off x="838200" y="173037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a:extLst>
              <a:ext uri="{FF2B5EF4-FFF2-40B4-BE49-F238E27FC236}">
                <a16:creationId xmlns:a16="http://schemas.microsoft.com/office/drawing/2014/main" id="{36C72820-9D3E-44DA-B4D3-E0A65C8E5BDA}"/>
              </a:ext>
            </a:extLst>
          </p:cNvPr>
          <p:cNvSpPr>
            <a:spLocks noGrp="1"/>
          </p:cNvSpPr>
          <p:nvPr>
            <p:ph type="sldNum" sz="quarter" idx="4"/>
          </p:nvPr>
        </p:nvSpPr>
        <p:spPr>
          <a:xfrm>
            <a:off x="9272751" y="6230226"/>
            <a:ext cx="2743200" cy="365125"/>
          </a:xfrm>
          <a:prstGeom prst="rect">
            <a:avLst/>
          </a:prstGeom>
        </p:spPr>
        <p:txBody>
          <a:bodyPr vert="horz" lIns="91440" tIns="45720" rIns="91440" bIns="45720" rtlCol="0" anchor="ctr"/>
          <a:lstStyle>
            <a:lvl1pPr algn="r">
              <a:defRPr sz="1100">
                <a:solidFill>
                  <a:srgbClr val="0C4C88"/>
                </a:solidFill>
              </a:defRPr>
            </a:lvl1pPr>
          </a:lstStyle>
          <a:p>
            <a:fld id="{D9F085D5-EC86-4F6A-B501-C1359CB39116}" type="slidenum">
              <a:rPr lang="en-GB" smtClean="0"/>
              <a:pPr/>
              <a:t>‹#›</a:t>
            </a:fld>
            <a:endParaRPr lang="en-GB"/>
          </a:p>
        </p:txBody>
      </p:sp>
      <p:sp>
        <p:nvSpPr>
          <p:cNvPr id="7" name="Workspace [Presentation]" hidden="1">
            <a:extLst>
              <a:ext uri="{FF2B5EF4-FFF2-40B4-BE49-F238E27FC236}">
                <a16:creationId xmlns:a16="http://schemas.microsoft.com/office/drawing/2014/main" id="{07CF207E-F6E3-4338-83CD-7F26AF8EFD5E}"/>
              </a:ext>
            </a:extLst>
          </p:cNvPr>
          <p:cNvSpPr/>
          <p:nvPr userDrawn="1"/>
        </p:nvSpPr>
        <p:spPr>
          <a:xfrm>
            <a:off x="838200" y="1825625"/>
            <a:ext cx="5181600" cy="4351338"/>
          </a:xfrm>
          <a:prstGeom prst="rect">
            <a:avLst/>
          </a:prstGeom>
          <a:noFill/>
          <a:ln w="12700" cap="flat" cmpd="sng" algn="ctr">
            <a:solidFill>
              <a:srgbClr val="D24726"/>
            </a:solidFill>
            <a:prstDash val="lgDash"/>
            <a:miter lim="800000"/>
          </a:ln>
          <a:effectLst/>
          <a:extLst>
            <a:ext uri="{909E8E84-426E-40dd-AFC4-6F175D3DCCD1}">
              <a14:hiddenFill xmlns:a14="http://schemas.microsoft.com/office/drawing/2010/main" xmlns="">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2FCAFF6B-AEE7-4DF3-9AA6-FC371F384119}"/>
              </a:ext>
            </a:extLst>
          </p:cNvPr>
          <p:cNvCxnSpPr>
            <a:cxnSpLocks/>
          </p:cNvCxnSpPr>
          <p:nvPr userDrawn="1"/>
        </p:nvCxnSpPr>
        <p:spPr>
          <a:xfrm>
            <a:off x="3310764" y="6412788"/>
            <a:ext cx="8153398" cy="0"/>
          </a:xfrm>
          <a:prstGeom prst="line">
            <a:avLst/>
          </a:prstGeom>
          <a:ln>
            <a:solidFill>
              <a:srgbClr val="0C4C88"/>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5C10A0A-8A4B-47E1-9F98-875C5F817B91}"/>
              </a:ext>
            </a:extLst>
          </p:cNvPr>
          <p:cNvPicPr>
            <a:picLocks noChangeAspect="1"/>
          </p:cNvPicPr>
          <p:nvPr userDrawn="1"/>
        </p:nvPicPr>
        <p:blipFill>
          <a:blip r:embed="rId12"/>
          <a:stretch>
            <a:fillRect/>
          </a:stretch>
        </p:blipFill>
        <p:spPr>
          <a:xfrm>
            <a:off x="10174279" y="0"/>
            <a:ext cx="2017721" cy="1898705"/>
          </a:xfrm>
          <a:prstGeom prst="rect">
            <a:avLst/>
          </a:prstGeom>
        </p:spPr>
      </p:pic>
      <p:pic>
        <p:nvPicPr>
          <p:cNvPr id="17" name="Picture 16">
            <a:extLst>
              <a:ext uri="{FF2B5EF4-FFF2-40B4-BE49-F238E27FC236}">
                <a16:creationId xmlns:a16="http://schemas.microsoft.com/office/drawing/2014/main" id="{57F4E8CB-31CF-4E8D-A3AC-73D8C76CAD0B}"/>
              </a:ext>
            </a:extLst>
          </p:cNvPr>
          <p:cNvPicPr>
            <a:picLocks noChangeAspect="1"/>
          </p:cNvPicPr>
          <p:nvPr userDrawn="1"/>
        </p:nvPicPr>
        <p:blipFill>
          <a:blip r:embed="rId13"/>
          <a:stretch>
            <a:fillRect/>
          </a:stretch>
        </p:blipFill>
        <p:spPr>
          <a:xfrm>
            <a:off x="335378" y="6176568"/>
            <a:ext cx="2834640" cy="472441"/>
          </a:xfrm>
          <a:prstGeom prst="rect">
            <a:avLst/>
          </a:prstGeom>
        </p:spPr>
      </p:pic>
    </p:spTree>
    <p:extLst>
      <p:ext uri="{BB962C8B-B14F-4D97-AF65-F5344CB8AC3E}">
        <p14:creationId xmlns:p14="http://schemas.microsoft.com/office/powerpoint/2010/main" val="95669258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34" r:id="rId3"/>
    <p:sldLayoutId id="2147483724" r:id="rId4"/>
    <p:sldLayoutId id="2147483733" r:id="rId5"/>
    <p:sldLayoutId id="2147483723" r:id="rId6"/>
    <p:sldLayoutId id="2147483725" r:id="rId7"/>
    <p:sldLayoutId id="2147483726" r:id="rId8"/>
    <p:sldLayoutId id="2147483727" r:id="rId9"/>
    <p:sldLayoutId id="2147483732" r:id="rId10"/>
  </p:sldLayoutIdLst>
  <p:hf hdr="0" ftr="0" dt="0"/>
  <p:txStyles>
    <p:titleStyle>
      <a:lvl1pPr algn="l" defTabSz="914400" rtl="0" eaLnBrk="1" latinLnBrk="0" hangingPunct="1">
        <a:lnSpc>
          <a:spcPct val="90000"/>
        </a:lnSpc>
        <a:spcBef>
          <a:spcPct val="0"/>
        </a:spcBef>
        <a:buNone/>
        <a:defRPr sz="4000" b="1" kern="1200">
          <a:solidFill>
            <a:srgbClr val="0C4C88"/>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rgbClr val="0C4C88"/>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rgbClr val="2B414D"/>
          </a:solidFill>
          <a:latin typeface="+mn-lt"/>
          <a:ea typeface="+mn-ea"/>
          <a:cs typeface="+mn-cs"/>
        </a:defRPr>
      </a:lvl2pPr>
      <a:lvl3pPr marL="1143000" indent="-228600" algn="l" defTabSz="914400" rtl="0" eaLnBrk="1" latinLnBrk="0" hangingPunct="1">
        <a:lnSpc>
          <a:spcPct val="90000"/>
        </a:lnSpc>
        <a:spcBef>
          <a:spcPts val="500"/>
        </a:spcBef>
        <a:buSzPct val="80000"/>
        <a:buFont typeface="Courier New" panose="02070309020205020404" pitchFamily="49" charset="0"/>
        <a:buChar char="o"/>
        <a:defRPr sz="2400" kern="1200">
          <a:solidFill>
            <a:srgbClr val="2B414D"/>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B414D"/>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file:////Users/Jon/NEED%20Dropbox/Presentations/0Documents/Template/Delegate_Map.png"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file:////Users/Jon/NEED%20Dropbox/Presentations/0Documents/Template/legend.png" TargetMode="Externa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needecon.org/delivered_presentations.php"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s://sites.google.com/view/macro-current-issues/economic-update"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www.needelegation.or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mailto:nfo@NEEDEc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11842" y="1795708"/>
            <a:ext cx="10967013" cy="2187011"/>
          </a:xfrm>
        </p:spPr>
        <p:txBody>
          <a:bodyPr anchor="ctr" anchorCtr="0">
            <a:noAutofit/>
          </a:bodyPr>
          <a:lstStyle/>
          <a:p>
            <a:pPr>
              <a:lnSpc>
                <a:spcPct val="100000"/>
              </a:lnSpc>
              <a:spcBef>
                <a:spcPts val="0"/>
              </a:spcBef>
            </a:pPr>
            <a:r>
              <a:rPr lang="en-US" sz="3600" b="1" i="1" dirty="0"/>
              <a:t>Osher Lifelong Learning Institute, </a:t>
            </a:r>
            <a:r>
              <a:rPr lang="en-US" sz="3600" b="1" i="1" dirty="0">
                <a:solidFill>
                  <a:schemeClr val="tx2"/>
                </a:solidFill>
              </a:rPr>
              <a:t>Fall</a:t>
            </a:r>
            <a:r>
              <a:rPr lang="en-US" sz="3600" dirty="0">
                <a:solidFill>
                  <a:schemeClr val="tx2"/>
                </a:solidFill>
              </a:rPr>
              <a:t> 2026</a:t>
            </a:r>
          </a:p>
          <a:p>
            <a:pPr>
              <a:lnSpc>
                <a:spcPct val="100000"/>
              </a:lnSpc>
              <a:spcBef>
                <a:spcPts val="0"/>
              </a:spcBef>
            </a:pPr>
            <a:endParaRPr lang="en-US" sz="3600" b="1" i="1" dirty="0"/>
          </a:p>
          <a:p>
            <a:pPr>
              <a:lnSpc>
                <a:spcPct val="100000"/>
              </a:lnSpc>
              <a:spcBef>
                <a:spcPts val="0"/>
              </a:spcBef>
            </a:pPr>
            <a:r>
              <a:rPr lang="en-US" sz="4400" dirty="0"/>
              <a:t>Contemporary Economic Policy</a:t>
            </a:r>
          </a:p>
        </p:txBody>
      </p:sp>
      <p:sp>
        <p:nvSpPr>
          <p:cNvPr id="8" name="Slide Number Placeholder 7">
            <a:extLst>
              <a:ext uri="{FF2B5EF4-FFF2-40B4-BE49-F238E27FC236}">
                <a16:creationId xmlns:a16="http://schemas.microsoft.com/office/drawing/2014/main" id="{1253CAC7-36DF-4A5D-BA87-83822B44EBAC}"/>
              </a:ext>
            </a:extLst>
          </p:cNvPr>
          <p:cNvSpPr>
            <a:spLocks noGrp="1"/>
          </p:cNvSpPr>
          <p:nvPr>
            <p:ph type="sldNum" sz="quarter" idx="12"/>
          </p:nvPr>
        </p:nvSpPr>
        <p:spPr/>
        <p:txBody>
          <a:bodyPr/>
          <a:lstStyle/>
          <a:p>
            <a:fld id="{D9F085D5-EC86-4F6A-B501-C1359CB39116}" type="slidenum">
              <a:rPr lang="en-US" smtClean="0"/>
              <a:t>1</a:t>
            </a:fld>
            <a:endParaRPr lang="en-US" dirty="0"/>
          </a:p>
        </p:txBody>
      </p:sp>
      <p:sp>
        <p:nvSpPr>
          <p:cNvPr id="5" name="Subtitle 2">
            <a:extLst>
              <a:ext uri="{FF2B5EF4-FFF2-40B4-BE49-F238E27FC236}">
                <a16:creationId xmlns:a16="http://schemas.microsoft.com/office/drawing/2014/main" id="{0AE01C54-87B5-E047-A90C-F1A958BEF150}"/>
              </a:ext>
            </a:extLst>
          </p:cNvPr>
          <p:cNvSpPr txBox="1">
            <a:spLocks/>
          </p:cNvSpPr>
          <p:nvPr/>
        </p:nvSpPr>
        <p:spPr>
          <a:xfrm>
            <a:off x="1547649" y="4027990"/>
            <a:ext cx="9144000" cy="181641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rgbClr val="0C4C88"/>
                </a:solidFill>
                <a:latin typeface="+mn-lt"/>
                <a:ea typeface="+mn-ea"/>
                <a:cs typeface="+mn-cs"/>
              </a:defRPr>
            </a:lvl1pPr>
            <a:lvl2pPr marL="457200" indent="0" algn="ctr" defTabSz="914400" rtl="0" eaLnBrk="1" latinLnBrk="0" hangingPunct="1">
              <a:lnSpc>
                <a:spcPct val="90000"/>
              </a:lnSpc>
              <a:spcBef>
                <a:spcPts val="500"/>
              </a:spcBef>
              <a:buFont typeface="Calibri" panose="020F0502020204030204" pitchFamily="34" charset="0"/>
              <a:buNone/>
              <a:defRPr sz="2000" kern="1200">
                <a:solidFill>
                  <a:srgbClr val="2B414D"/>
                </a:solidFill>
                <a:latin typeface="+mn-lt"/>
                <a:ea typeface="+mn-ea"/>
                <a:cs typeface="+mn-cs"/>
              </a:defRPr>
            </a:lvl2pPr>
            <a:lvl3pPr marL="914400" indent="0" algn="ctr" defTabSz="914400" rtl="0" eaLnBrk="1" latinLnBrk="0" hangingPunct="1">
              <a:lnSpc>
                <a:spcPct val="90000"/>
              </a:lnSpc>
              <a:spcBef>
                <a:spcPts val="500"/>
              </a:spcBef>
              <a:buSzPct val="80000"/>
              <a:buFont typeface="Courier New" panose="02070309020205020404" pitchFamily="49" charset="0"/>
              <a:buNone/>
              <a:defRPr sz="1800" kern="1200">
                <a:solidFill>
                  <a:srgbClr val="2B414D"/>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3100" dirty="0">
                <a:solidFill>
                  <a:schemeClr val="tx2"/>
                </a:solidFill>
              </a:rPr>
              <a:t>University of Massachusetts</a:t>
            </a:r>
            <a:r>
              <a:rPr lang="en-US" sz="3100">
                <a:solidFill>
                  <a:schemeClr val="tx2"/>
                </a:solidFill>
              </a:rPr>
              <a:t>, Boston</a:t>
            </a:r>
            <a:endParaRPr lang="en-US" sz="2600" dirty="0">
              <a:solidFill>
                <a:schemeClr val="tx2"/>
              </a:solidFill>
            </a:endParaRPr>
          </a:p>
          <a:p>
            <a:pPr>
              <a:lnSpc>
                <a:spcPct val="100000"/>
              </a:lnSpc>
              <a:spcBef>
                <a:spcPts val="0"/>
              </a:spcBef>
            </a:pPr>
            <a:endParaRPr lang="en-US" sz="3000" dirty="0">
              <a:solidFill>
                <a:schemeClr val="tx2"/>
              </a:solidFill>
            </a:endParaRPr>
          </a:p>
          <a:p>
            <a:pPr>
              <a:lnSpc>
                <a:spcPct val="100000"/>
              </a:lnSpc>
              <a:spcBef>
                <a:spcPts val="0"/>
              </a:spcBef>
            </a:pPr>
            <a:r>
              <a:rPr lang="en-US" sz="3000" dirty="0">
                <a:solidFill>
                  <a:schemeClr val="tx2"/>
                </a:solidFill>
              </a:rPr>
              <a:t>Host: Geoffrey Woglom, Director</a:t>
            </a:r>
          </a:p>
          <a:p>
            <a:pPr>
              <a:lnSpc>
                <a:spcPct val="100000"/>
              </a:lnSpc>
              <a:spcBef>
                <a:spcPts val="0"/>
              </a:spcBef>
            </a:pPr>
            <a:r>
              <a:rPr lang="en-US" sz="3000" dirty="0">
                <a:solidFill>
                  <a:schemeClr val="tx2"/>
                </a:solidFill>
              </a:rPr>
              <a:t>National Economic Education Delegation</a:t>
            </a:r>
          </a:p>
        </p:txBody>
      </p:sp>
    </p:spTree>
    <p:extLst>
      <p:ext uri="{BB962C8B-B14F-4D97-AF65-F5344CB8AC3E}">
        <p14:creationId xmlns:p14="http://schemas.microsoft.com/office/powerpoint/2010/main" val="381652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C583D-6AE7-4448-AEDD-FE436474CED0}"/>
              </a:ext>
            </a:extLst>
          </p:cNvPr>
          <p:cNvSpPr>
            <a:spLocks noGrp="1"/>
          </p:cNvSpPr>
          <p:nvPr>
            <p:ph type="title"/>
          </p:nvPr>
        </p:nvSpPr>
        <p:spPr/>
        <p:txBody>
          <a:bodyPr/>
          <a:lstStyle/>
          <a:p>
            <a:r>
              <a:rPr lang="en-US" dirty="0"/>
              <a:t> </a:t>
            </a:r>
            <a:r>
              <a:rPr lang="en-US" dirty="0">
                <a:solidFill>
                  <a:schemeClr val="bg1"/>
                </a:solidFill>
              </a:rPr>
              <a:t>Na</a:t>
            </a:r>
            <a:r>
              <a:rPr lang="en-US" dirty="0"/>
              <a:t>tional Economic Education Delegation</a:t>
            </a:r>
          </a:p>
        </p:txBody>
      </p:sp>
      <p:sp>
        <p:nvSpPr>
          <p:cNvPr id="3" name="Content Placeholder 2">
            <a:extLst>
              <a:ext uri="{FF2B5EF4-FFF2-40B4-BE49-F238E27FC236}">
                <a16:creationId xmlns:a16="http://schemas.microsoft.com/office/drawing/2014/main" id="{850F53A3-25E4-514D-9477-7626E8A821B7}"/>
              </a:ext>
            </a:extLst>
          </p:cNvPr>
          <p:cNvSpPr>
            <a:spLocks noGrp="1"/>
          </p:cNvSpPr>
          <p:nvPr>
            <p:ph idx="1"/>
          </p:nvPr>
        </p:nvSpPr>
        <p:spPr/>
        <p:txBody>
          <a:bodyPr>
            <a:normAutofit lnSpcReduction="10000"/>
          </a:bodyPr>
          <a:lstStyle/>
          <a:p>
            <a:r>
              <a:rPr lang="en-US" dirty="0"/>
              <a:t>Vision</a:t>
            </a:r>
          </a:p>
          <a:p>
            <a:pPr lvl="1"/>
            <a:r>
              <a:rPr lang="en-US" dirty="0">
                <a:cs typeface="Calibri" panose="020F0502020204030204" pitchFamily="34" charset="0"/>
              </a:rPr>
              <a:t>One day, the public discussion of policy issues will be grounded in an accurate perception of the underlying economic principles and data.</a:t>
            </a:r>
          </a:p>
          <a:p>
            <a:pPr lvl="1"/>
            <a:endParaRPr lang="en-US" dirty="0"/>
          </a:p>
          <a:p>
            <a:r>
              <a:rPr lang="en-US" dirty="0"/>
              <a:t>Mission</a:t>
            </a:r>
          </a:p>
          <a:p>
            <a:pPr lvl="1"/>
            <a:r>
              <a:rPr lang="en-US" dirty="0">
                <a:solidFill>
                  <a:schemeClr val="tx1"/>
                </a:solidFill>
                <a:cs typeface="Calibri" panose="020F0502020204030204" pitchFamily="34" charset="0"/>
              </a:rPr>
              <a:t>NEED unites the skills and knowledge of a vast network of professional economists to promote understanding of the economics of policy issues in the United States.</a:t>
            </a:r>
          </a:p>
          <a:p>
            <a:pPr lvl="1"/>
            <a:endParaRPr lang="en-US" dirty="0"/>
          </a:p>
          <a:p>
            <a:r>
              <a:rPr lang="en-US" dirty="0"/>
              <a:t>NEED Presentations</a:t>
            </a:r>
          </a:p>
          <a:p>
            <a:pPr lvl="1"/>
            <a:r>
              <a:rPr lang="en-US" dirty="0">
                <a:latin typeface="Calibri" panose="020F0502020204030204" pitchFamily="34" charset="0"/>
                <a:cs typeface="Calibri" panose="020F0502020204030204" pitchFamily="34" charset="0"/>
              </a:rPr>
              <a:t>Are nonpartisan and intended to reflect the consensus of the economics profession.</a:t>
            </a:r>
          </a:p>
        </p:txBody>
      </p:sp>
      <p:sp>
        <p:nvSpPr>
          <p:cNvPr id="4" name="Slide Number Placeholder 3">
            <a:extLst>
              <a:ext uri="{FF2B5EF4-FFF2-40B4-BE49-F238E27FC236}">
                <a16:creationId xmlns:a16="http://schemas.microsoft.com/office/drawing/2014/main" id="{B129E664-8C6A-8F44-80D0-F3209C458790}"/>
              </a:ext>
            </a:extLst>
          </p:cNvPr>
          <p:cNvSpPr>
            <a:spLocks noGrp="1"/>
          </p:cNvSpPr>
          <p:nvPr>
            <p:ph type="sldNum" sz="quarter" idx="12"/>
          </p:nvPr>
        </p:nvSpPr>
        <p:spPr/>
        <p:txBody>
          <a:bodyPr/>
          <a:lstStyle/>
          <a:p>
            <a:fld id="{D9F085D5-EC86-4F6A-B501-C1359CB39116}" type="slidenum">
              <a:rPr lang="en-GB" smtClean="0"/>
              <a:t>2</a:t>
            </a:fld>
            <a:endParaRPr lang="en-GB" dirty="0"/>
          </a:p>
        </p:txBody>
      </p:sp>
    </p:spTree>
    <p:extLst>
      <p:ext uri="{BB962C8B-B14F-4D97-AF65-F5344CB8AC3E}">
        <p14:creationId xmlns:p14="http://schemas.microsoft.com/office/powerpoint/2010/main" val="149083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B01C3-FF41-4249-9398-889388F4BD6B}"/>
              </a:ext>
            </a:extLst>
          </p:cNvPr>
          <p:cNvSpPr>
            <a:spLocks noGrp="1"/>
          </p:cNvSpPr>
          <p:nvPr>
            <p:ph type="title"/>
          </p:nvPr>
        </p:nvSpPr>
        <p:spPr/>
        <p:txBody>
          <a:bodyPr/>
          <a:lstStyle/>
          <a:p>
            <a:r>
              <a:rPr lang="en-US" dirty="0">
                <a:solidFill>
                  <a:schemeClr val="bg1"/>
                </a:solidFill>
              </a:rPr>
              <a:t>Wh</a:t>
            </a:r>
            <a:r>
              <a:rPr lang="en-US" dirty="0"/>
              <a:t>o Are We?</a:t>
            </a:r>
          </a:p>
        </p:txBody>
      </p:sp>
      <p:sp>
        <p:nvSpPr>
          <p:cNvPr id="3" name="Content Placeholder 2">
            <a:extLst>
              <a:ext uri="{FF2B5EF4-FFF2-40B4-BE49-F238E27FC236}">
                <a16:creationId xmlns:a16="http://schemas.microsoft.com/office/drawing/2014/main" id="{2B04F465-072B-E84A-A927-098D0F973836}"/>
              </a:ext>
            </a:extLst>
          </p:cNvPr>
          <p:cNvSpPr>
            <a:spLocks noGrp="1"/>
          </p:cNvSpPr>
          <p:nvPr>
            <p:ph idx="1"/>
          </p:nvPr>
        </p:nvSpPr>
        <p:spPr>
          <a:xfrm>
            <a:off x="838200" y="1177447"/>
            <a:ext cx="10515600" cy="4960306"/>
          </a:xfrm>
        </p:spPr>
        <p:txBody>
          <a:bodyPr>
            <a:normAutofit lnSpcReduction="10000"/>
          </a:bodyPr>
          <a:lstStyle/>
          <a:p>
            <a:r>
              <a:rPr lang="en-US" dirty="0"/>
              <a:t>Honorary Board: 54 members</a:t>
            </a:r>
          </a:p>
          <a:p>
            <a:pPr lvl="1"/>
            <a:r>
              <a:rPr lang="en-US" dirty="0"/>
              <a:t>2 Fed Chairs: Janet Yellen, Ben Bernanke</a:t>
            </a:r>
          </a:p>
          <a:p>
            <a:pPr lvl="1"/>
            <a:r>
              <a:rPr lang="en-US" dirty="0"/>
              <a:t>6 Chairs Council of Economic Advisers</a:t>
            </a:r>
          </a:p>
          <a:p>
            <a:pPr lvl="2"/>
            <a:r>
              <a:rPr lang="en-US" dirty="0"/>
              <a:t>Furman (D), Rosen (R), Bernanke (R), Yellen (D), Tyson (D), Goolsbee (D)</a:t>
            </a:r>
          </a:p>
          <a:p>
            <a:pPr lvl="1"/>
            <a:r>
              <a:rPr lang="en-US" dirty="0"/>
              <a:t>3 Nobel Prize Winners</a:t>
            </a:r>
          </a:p>
          <a:p>
            <a:pPr lvl="2"/>
            <a:r>
              <a:rPr lang="en-US" dirty="0"/>
              <a:t>Akerlof, Smith, Maskin</a:t>
            </a:r>
          </a:p>
          <a:p>
            <a:r>
              <a:rPr lang="en-US" dirty="0"/>
              <a:t>Delegates: 652+ members</a:t>
            </a:r>
          </a:p>
          <a:p>
            <a:pPr lvl="1"/>
            <a:r>
              <a:rPr lang="en-US" dirty="0"/>
              <a:t>At all levels of academia and some in government service</a:t>
            </a:r>
          </a:p>
          <a:p>
            <a:pPr lvl="1"/>
            <a:r>
              <a:rPr lang="en-US" dirty="0"/>
              <a:t>All have a Ph.D. in economics</a:t>
            </a:r>
          </a:p>
          <a:p>
            <a:pPr lvl="1"/>
            <a:r>
              <a:rPr lang="en-US" dirty="0"/>
              <a:t>Crowdsource slide decks</a:t>
            </a:r>
          </a:p>
          <a:p>
            <a:pPr lvl="1"/>
            <a:r>
              <a:rPr lang="en-US" dirty="0"/>
              <a:t>Give presentations</a:t>
            </a:r>
          </a:p>
          <a:p>
            <a:r>
              <a:rPr lang="en-US" dirty="0"/>
              <a:t>Global Partners: 48 Ph.D. Economists</a:t>
            </a:r>
          </a:p>
          <a:p>
            <a:pPr lvl="1"/>
            <a:r>
              <a:rPr lang="en-US" dirty="0"/>
              <a:t>Aid in slide deck development</a:t>
            </a:r>
          </a:p>
          <a:p>
            <a:pPr marL="457200" lvl="1" indent="0">
              <a:buNone/>
            </a:pPr>
            <a:endParaRPr lang="en-US" dirty="0"/>
          </a:p>
        </p:txBody>
      </p:sp>
      <p:sp>
        <p:nvSpPr>
          <p:cNvPr id="4" name="Slide Number Placeholder 3">
            <a:extLst>
              <a:ext uri="{FF2B5EF4-FFF2-40B4-BE49-F238E27FC236}">
                <a16:creationId xmlns:a16="http://schemas.microsoft.com/office/drawing/2014/main" id="{E4A7D279-C637-1E48-898C-9051ECD0374E}"/>
              </a:ext>
            </a:extLst>
          </p:cNvPr>
          <p:cNvSpPr>
            <a:spLocks noGrp="1"/>
          </p:cNvSpPr>
          <p:nvPr>
            <p:ph type="sldNum" sz="quarter" idx="12"/>
          </p:nvPr>
        </p:nvSpPr>
        <p:spPr/>
        <p:txBody>
          <a:bodyPr/>
          <a:lstStyle/>
          <a:p>
            <a:fld id="{D9F085D5-EC86-4F6A-B501-C1359CB39116}" type="slidenum">
              <a:rPr lang="en-GB" smtClean="0"/>
              <a:t>3</a:t>
            </a:fld>
            <a:endParaRPr lang="en-GB" dirty="0"/>
          </a:p>
        </p:txBody>
      </p:sp>
    </p:spTree>
    <p:extLst>
      <p:ext uri="{BB962C8B-B14F-4D97-AF65-F5344CB8AC3E}">
        <p14:creationId xmlns:p14="http://schemas.microsoft.com/office/powerpoint/2010/main" val="3698857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1B23E-7084-7944-A45B-C6D0E0A6BF2E}"/>
              </a:ext>
            </a:extLst>
          </p:cNvPr>
          <p:cNvSpPr>
            <a:spLocks noGrp="1"/>
          </p:cNvSpPr>
          <p:nvPr>
            <p:ph type="title"/>
          </p:nvPr>
        </p:nvSpPr>
        <p:spPr/>
        <p:txBody>
          <a:bodyPr/>
          <a:lstStyle/>
          <a:p>
            <a:r>
              <a:rPr lang="en-US" dirty="0">
                <a:solidFill>
                  <a:schemeClr val="bg1"/>
                </a:solidFill>
              </a:rPr>
              <a:t>Wh</a:t>
            </a:r>
            <a:r>
              <a:rPr lang="en-US" dirty="0"/>
              <a:t>ere Are We?</a:t>
            </a:r>
          </a:p>
        </p:txBody>
      </p:sp>
      <p:pic>
        <p:nvPicPr>
          <p:cNvPr id="6" name="Content Placeholder 5">
            <a:extLst>
              <a:ext uri="{FF2B5EF4-FFF2-40B4-BE49-F238E27FC236}">
                <a16:creationId xmlns:a16="http://schemas.microsoft.com/office/drawing/2014/main" id="{C4594F58-9AA6-F24A-964E-3AC22CA41A9A}"/>
              </a:ext>
            </a:extLst>
          </p:cNvPr>
          <p:cNvPicPr>
            <a:picLocks noGrp="1" noChangeAspect="1"/>
          </p:cNvPicPr>
          <p:nvPr>
            <p:ph idx="1"/>
          </p:nvPr>
        </p:nvPicPr>
        <p:blipFill>
          <a:blip r:embed="rId2" r:link="rId3"/>
          <a:srcRect/>
          <a:stretch>
            <a:fillRect/>
          </a:stretch>
        </p:blipFill>
        <p:spPr>
          <a:xfrm>
            <a:off x="1744845" y="1047352"/>
            <a:ext cx="7728643" cy="4786033"/>
          </a:xfrm>
        </p:spPr>
      </p:pic>
      <p:sp>
        <p:nvSpPr>
          <p:cNvPr id="4" name="Slide Number Placeholder 3">
            <a:extLst>
              <a:ext uri="{FF2B5EF4-FFF2-40B4-BE49-F238E27FC236}">
                <a16:creationId xmlns:a16="http://schemas.microsoft.com/office/drawing/2014/main" id="{B35876C4-A3D6-7242-9D80-C8D64A70ECD1}"/>
              </a:ext>
            </a:extLst>
          </p:cNvPr>
          <p:cNvSpPr>
            <a:spLocks noGrp="1"/>
          </p:cNvSpPr>
          <p:nvPr>
            <p:ph type="sldNum" sz="quarter" idx="12"/>
          </p:nvPr>
        </p:nvSpPr>
        <p:spPr/>
        <p:txBody>
          <a:bodyPr/>
          <a:lstStyle/>
          <a:p>
            <a:fld id="{D9F085D5-EC86-4F6A-B501-C1359CB39116}" type="slidenum">
              <a:rPr lang="en-GB" smtClean="0"/>
              <a:t>4</a:t>
            </a:fld>
            <a:endParaRPr lang="en-GB" dirty="0"/>
          </a:p>
        </p:txBody>
      </p:sp>
      <p:pic>
        <p:nvPicPr>
          <p:cNvPr id="8" name="Picture 7">
            <a:extLst>
              <a:ext uri="{FF2B5EF4-FFF2-40B4-BE49-F238E27FC236}">
                <a16:creationId xmlns:a16="http://schemas.microsoft.com/office/drawing/2014/main" id="{657DAB63-0268-1544-985C-0D4232ED6F4E}"/>
              </a:ext>
            </a:extLst>
          </p:cNvPr>
          <p:cNvPicPr>
            <a:picLocks noChangeAspect="1"/>
          </p:cNvPicPr>
          <p:nvPr/>
        </p:nvPicPr>
        <p:blipFill>
          <a:blip r:embed="rId4" r:link="rId5"/>
          <a:srcRect/>
          <a:stretch>
            <a:fillRect/>
          </a:stretch>
        </p:blipFill>
        <p:spPr>
          <a:xfrm>
            <a:off x="8806449" y="3937439"/>
            <a:ext cx="2241495" cy="1498600"/>
          </a:xfrm>
          <a:prstGeom prst="rect">
            <a:avLst/>
          </a:prstGeom>
        </p:spPr>
      </p:pic>
    </p:spTree>
    <p:extLst>
      <p:ext uri="{BB962C8B-B14F-4D97-AF65-F5344CB8AC3E}">
        <p14:creationId xmlns:p14="http://schemas.microsoft.com/office/powerpoint/2010/main" val="440229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D1759-DACC-8946-9598-490F34C9E810}"/>
              </a:ext>
            </a:extLst>
          </p:cNvPr>
          <p:cNvSpPr>
            <a:spLocks noGrp="1"/>
          </p:cNvSpPr>
          <p:nvPr>
            <p:ph type="title"/>
          </p:nvPr>
        </p:nvSpPr>
        <p:spPr>
          <a:xfrm>
            <a:off x="637326" y="0"/>
            <a:ext cx="10515600" cy="1325563"/>
          </a:xfrm>
        </p:spPr>
        <p:txBody>
          <a:bodyPr/>
          <a:lstStyle/>
          <a:p>
            <a:r>
              <a:rPr lang="en-US" dirty="0"/>
              <a:t> </a:t>
            </a:r>
            <a:r>
              <a:rPr lang="en-US" dirty="0">
                <a:solidFill>
                  <a:schemeClr val="bg1"/>
                </a:solidFill>
              </a:rPr>
              <a:t>Ava</a:t>
            </a:r>
            <a:r>
              <a:rPr lang="en-US" dirty="0"/>
              <a:t>ilable NEED Topics Include:</a:t>
            </a:r>
          </a:p>
        </p:txBody>
      </p:sp>
      <p:sp>
        <p:nvSpPr>
          <p:cNvPr id="3" name="Content Placeholder 2">
            <a:extLst>
              <a:ext uri="{FF2B5EF4-FFF2-40B4-BE49-F238E27FC236}">
                <a16:creationId xmlns:a16="http://schemas.microsoft.com/office/drawing/2014/main" id="{424EE1CF-F5DE-3540-AED9-1599FABB82DF}"/>
              </a:ext>
            </a:extLst>
          </p:cNvPr>
          <p:cNvSpPr>
            <a:spLocks noGrp="1"/>
          </p:cNvSpPr>
          <p:nvPr>
            <p:ph sz="half" idx="1"/>
          </p:nvPr>
        </p:nvSpPr>
        <p:spPr>
          <a:xfrm>
            <a:off x="838200" y="1357868"/>
            <a:ext cx="5181600" cy="4189162"/>
          </a:xfrm>
        </p:spPr>
        <p:txBody>
          <a:bodyPr>
            <a:normAutofit lnSpcReduction="10000"/>
          </a:bodyPr>
          <a:lstStyle/>
          <a:p>
            <a:pPr>
              <a:spcAft>
                <a:spcPts val="1000"/>
              </a:spcAft>
            </a:pPr>
            <a:r>
              <a:rPr lang="en-US" dirty="0"/>
              <a:t>US Economy</a:t>
            </a:r>
          </a:p>
          <a:p>
            <a:pPr>
              <a:spcAft>
                <a:spcPts val="1000"/>
              </a:spcAft>
            </a:pPr>
            <a:r>
              <a:rPr lang="en-US" dirty="0"/>
              <a:t>Healthcare Economics</a:t>
            </a:r>
          </a:p>
          <a:p>
            <a:pPr>
              <a:spcAft>
                <a:spcPts val="1000"/>
              </a:spcAft>
            </a:pPr>
            <a:r>
              <a:rPr lang="en-US" dirty="0"/>
              <a:t>Climate Change</a:t>
            </a:r>
          </a:p>
          <a:p>
            <a:pPr>
              <a:spcAft>
                <a:spcPts val="1000"/>
              </a:spcAft>
            </a:pPr>
            <a:r>
              <a:rPr lang="en-US" dirty="0"/>
              <a:t>Economic Inequality</a:t>
            </a:r>
          </a:p>
          <a:p>
            <a:pPr>
              <a:spcAft>
                <a:spcPts val="1000"/>
              </a:spcAft>
            </a:pPr>
            <a:r>
              <a:rPr lang="en-US" dirty="0"/>
              <a:t>Economic Mobility</a:t>
            </a:r>
          </a:p>
          <a:p>
            <a:pPr>
              <a:spcAft>
                <a:spcPts val="1000"/>
              </a:spcAft>
            </a:pPr>
            <a:r>
              <a:rPr lang="en-US" dirty="0"/>
              <a:t>Trade and Globalization</a:t>
            </a:r>
          </a:p>
          <a:p>
            <a:pPr>
              <a:spcAft>
                <a:spcPts val="1000"/>
              </a:spcAft>
            </a:pPr>
            <a:r>
              <a:rPr lang="en-US" dirty="0"/>
              <a:t>Minimum Wages</a:t>
            </a:r>
          </a:p>
        </p:txBody>
      </p:sp>
      <p:sp>
        <p:nvSpPr>
          <p:cNvPr id="4" name="Content Placeholder 3">
            <a:extLst>
              <a:ext uri="{FF2B5EF4-FFF2-40B4-BE49-F238E27FC236}">
                <a16:creationId xmlns:a16="http://schemas.microsoft.com/office/drawing/2014/main" id="{F9836DEF-5C7A-D74F-8694-7D6688B404ED}"/>
              </a:ext>
            </a:extLst>
          </p:cNvPr>
          <p:cNvSpPr>
            <a:spLocks noGrp="1"/>
          </p:cNvSpPr>
          <p:nvPr>
            <p:ph sz="half" idx="2"/>
          </p:nvPr>
        </p:nvSpPr>
        <p:spPr>
          <a:xfrm>
            <a:off x="6172200" y="1357868"/>
            <a:ext cx="5181600" cy="4189162"/>
          </a:xfrm>
        </p:spPr>
        <p:txBody>
          <a:bodyPr>
            <a:normAutofit lnSpcReduction="10000"/>
          </a:bodyPr>
          <a:lstStyle/>
          <a:p>
            <a:pPr>
              <a:spcAft>
                <a:spcPts val="1000"/>
              </a:spcAft>
            </a:pPr>
            <a:r>
              <a:rPr lang="en-US" dirty="0"/>
              <a:t>Immigration Economics</a:t>
            </a:r>
          </a:p>
          <a:p>
            <a:pPr>
              <a:spcAft>
                <a:spcPts val="1000"/>
              </a:spcAft>
            </a:pPr>
            <a:r>
              <a:rPr lang="en-US" dirty="0"/>
              <a:t>Housing Policy</a:t>
            </a:r>
          </a:p>
          <a:p>
            <a:pPr>
              <a:spcAft>
                <a:spcPts val="1000"/>
              </a:spcAft>
            </a:pPr>
            <a:r>
              <a:rPr lang="en-US" dirty="0"/>
              <a:t>Federal Budgets</a:t>
            </a:r>
          </a:p>
          <a:p>
            <a:pPr>
              <a:spcAft>
                <a:spcPts val="1000"/>
              </a:spcAft>
            </a:pPr>
            <a:r>
              <a:rPr lang="en-US" dirty="0"/>
              <a:t>Federal Debt</a:t>
            </a:r>
          </a:p>
          <a:p>
            <a:pPr>
              <a:spcAft>
                <a:spcPts val="1000"/>
              </a:spcAft>
            </a:pPr>
            <a:r>
              <a:rPr lang="en-US" dirty="0"/>
              <a:t>Black-White Wealth Gap</a:t>
            </a:r>
          </a:p>
          <a:p>
            <a:pPr>
              <a:spcAft>
                <a:spcPts val="1000"/>
              </a:spcAft>
            </a:pPr>
            <a:r>
              <a:rPr lang="en-US" dirty="0"/>
              <a:t>Autonomous Vehicles</a:t>
            </a:r>
          </a:p>
          <a:p>
            <a:pPr>
              <a:spcAft>
                <a:spcPts val="1000"/>
              </a:spcAft>
            </a:pPr>
            <a:r>
              <a:rPr lang="en-US" dirty="0"/>
              <a:t>US Social Policy</a:t>
            </a:r>
          </a:p>
        </p:txBody>
      </p:sp>
      <p:sp>
        <p:nvSpPr>
          <p:cNvPr id="5" name="Slide Number Placeholder 4">
            <a:extLst>
              <a:ext uri="{FF2B5EF4-FFF2-40B4-BE49-F238E27FC236}">
                <a16:creationId xmlns:a16="http://schemas.microsoft.com/office/drawing/2014/main" id="{BCAECF3A-738D-534F-9B20-5C34452E16B4}"/>
              </a:ext>
            </a:extLst>
          </p:cNvPr>
          <p:cNvSpPr>
            <a:spLocks noGrp="1"/>
          </p:cNvSpPr>
          <p:nvPr>
            <p:ph type="sldNum" sz="quarter" idx="12"/>
          </p:nvPr>
        </p:nvSpPr>
        <p:spPr/>
        <p:txBody>
          <a:bodyPr/>
          <a:lstStyle/>
          <a:p>
            <a:fld id="{D9F085D5-EC86-4F6A-B501-C1359CB39116}" type="slidenum">
              <a:rPr lang="en-GB" smtClean="0"/>
              <a:t>5</a:t>
            </a:fld>
            <a:endParaRPr lang="en-GB" dirty="0"/>
          </a:p>
        </p:txBody>
      </p:sp>
    </p:spTree>
    <p:extLst>
      <p:ext uri="{BB962C8B-B14F-4D97-AF65-F5344CB8AC3E}">
        <p14:creationId xmlns:p14="http://schemas.microsoft.com/office/powerpoint/2010/main" val="1761291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170EF-8EDB-7745-8BB2-2100735B84BD}"/>
              </a:ext>
            </a:extLst>
          </p:cNvPr>
          <p:cNvSpPr>
            <a:spLocks noGrp="1"/>
          </p:cNvSpPr>
          <p:nvPr>
            <p:ph type="title"/>
          </p:nvPr>
        </p:nvSpPr>
        <p:spPr/>
        <p:txBody>
          <a:bodyPr/>
          <a:lstStyle/>
          <a:p>
            <a:r>
              <a:rPr lang="en-US" dirty="0">
                <a:solidFill>
                  <a:schemeClr val="bg1"/>
                </a:solidFill>
              </a:rPr>
              <a:t> Co</a:t>
            </a:r>
            <a:r>
              <a:rPr lang="en-US" dirty="0"/>
              <a:t>urse Schedule</a:t>
            </a:r>
          </a:p>
        </p:txBody>
      </p:sp>
      <p:sp>
        <p:nvSpPr>
          <p:cNvPr id="3" name="Content Placeholder 2">
            <a:extLst>
              <a:ext uri="{FF2B5EF4-FFF2-40B4-BE49-F238E27FC236}">
                <a16:creationId xmlns:a16="http://schemas.microsoft.com/office/drawing/2014/main" id="{8D022FA3-29B6-8E48-8CFA-C14EC58E75F7}"/>
              </a:ext>
            </a:extLst>
          </p:cNvPr>
          <p:cNvSpPr>
            <a:spLocks noGrp="1"/>
          </p:cNvSpPr>
          <p:nvPr>
            <p:ph idx="1"/>
          </p:nvPr>
        </p:nvSpPr>
        <p:spPr>
          <a:xfrm>
            <a:off x="262860" y="1253331"/>
            <a:ext cx="11929140" cy="4351338"/>
          </a:xfrm>
        </p:spPr>
        <p:txBody>
          <a:bodyPr>
            <a:normAutofit/>
          </a:bodyPr>
          <a:lstStyle/>
          <a:p>
            <a:pPr marL="0" indent="0" algn="ctr">
              <a:spcAft>
                <a:spcPts val="1000"/>
              </a:spcAft>
              <a:buNone/>
            </a:pPr>
            <a:r>
              <a:rPr lang="en-US" dirty="0"/>
              <a:t>Contemporary Economic Policy</a:t>
            </a:r>
          </a:p>
          <a:p>
            <a:pPr lvl="1">
              <a:spcAft>
                <a:spcPts val="1000"/>
              </a:spcAft>
            </a:pPr>
            <a:r>
              <a:rPr lang="en-US" b="1" dirty="0"/>
              <a:t>Week 1 (9/16): Economic Update &amp; Changes at the Fed, Geoffrey Woglom, Amherst College</a:t>
            </a:r>
          </a:p>
          <a:p>
            <a:pPr lvl="1">
              <a:spcAft>
                <a:spcPts val="1000"/>
              </a:spcAft>
            </a:pPr>
            <a:r>
              <a:rPr lang="en-US" dirty="0"/>
              <a:t>Week 2 (9/23): Economic Inequality, Joseph Carolan, Oakland University</a:t>
            </a:r>
          </a:p>
          <a:p>
            <a:pPr lvl="1">
              <a:spcAft>
                <a:spcPts val="1000"/>
              </a:spcAft>
            </a:pPr>
            <a:r>
              <a:rPr lang="en-US" dirty="0"/>
              <a:t>Week 3 (9/30): Saving Social Security, Geoffrey Woglom, Amherst College </a:t>
            </a:r>
          </a:p>
          <a:p>
            <a:pPr lvl="1">
              <a:spcAft>
                <a:spcPts val="1000"/>
              </a:spcAft>
            </a:pPr>
            <a:r>
              <a:rPr lang="en-US" dirty="0"/>
              <a:t>Week 4 (10/07): Federal Debt, Dmitriy Stolyarov, University of Michigan</a:t>
            </a:r>
          </a:p>
          <a:p>
            <a:pPr lvl="1">
              <a:spcAft>
                <a:spcPts val="1000"/>
              </a:spcAft>
            </a:pPr>
            <a:r>
              <a:rPr lang="en-US" dirty="0"/>
              <a:t>Week 5 (10/14): Trade and Globalization, Andreas Waldkirch, Colby College</a:t>
            </a:r>
          </a:p>
          <a:p>
            <a:pPr lvl="1">
              <a:spcAft>
                <a:spcPts val="1000"/>
              </a:spcAft>
            </a:pPr>
            <a:r>
              <a:rPr lang="en-US"/>
              <a:t>Week 6 </a:t>
            </a:r>
            <a:r>
              <a:rPr lang="en-US" dirty="0"/>
              <a:t>(10/21):  Climate Change Economics, Sarah Jacobson, Williams College</a:t>
            </a:r>
          </a:p>
        </p:txBody>
      </p:sp>
      <p:sp>
        <p:nvSpPr>
          <p:cNvPr id="4" name="Slide Number Placeholder 3">
            <a:extLst>
              <a:ext uri="{FF2B5EF4-FFF2-40B4-BE49-F238E27FC236}">
                <a16:creationId xmlns:a16="http://schemas.microsoft.com/office/drawing/2014/main" id="{1BAC9F29-08F6-1440-B2E7-4A98F5584A95}"/>
              </a:ext>
            </a:extLst>
          </p:cNvPr>
          <p:cNvSpPr>
            <a:spLocks noGrp="1"/>
          </p:cNvSpPr>
          <p:nvPr>
            <p:ph type="sldNum" sz="quarter" idx="12"/>
          </p:nvPr>
        </p:nvSpPr>
        <p:spPr/>
        <p:txBody>
          <a:bodyPr/>
          <a:lstStyle/>
          <a:p>
            <a:fld id="{D9F085D5-EC86-4F6A-B501-C1359CB39116}" type="slidenum">
              <a:rPr lang="en-GB" smtClean="0"/>
              <a:t>6</a:t>
            </a:fld>
            <a:endParaRPr lang="en-GB" dirty="0"/>
          </a:p>
        </p:txBody>
      </p:sp>
    </p:spTree>
    <p:extLst>
      <p:ext uri="{BB962C8B-B14F-4D97-AF65-F5344CB8AC3E}">
        <p14:creationId xmlns:p14="http://schemas.microsoft.com/office/powerpoint/2010/main" val="2815251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7AF01-9403-8B45-9B3D-54F69C904653}"/>
              </a:ext>
            </a:extLst>
          </p:cNvPr>
          <p:cNvSpPr>
            <a:spLocks noGrp="1"/>
          </p:cNvSpPr>
          <p:nvPr>
            <p:ph type="title"/>
          </p:nvPr>
        </p:nvSpPr>
        <p:spPr>
          <a:xfrm>
            <a:off x="756139" y="0"/>
            <a:ext cx="10515600" cy="1325563"/>
          </a:xfrm>
        </p:spPr>
        <p:txBody>
          <a:bodyPr/>
          <a:lstStyle/>
          <a:p>
            <a:r>
              <a:rPr lang="en-US" dirty="0">
                <a:solidFill>
                  <a:schemeClr val="bg1"/>
                </a:solidFill>
              </a:rPr>
              <a:t>Sub</a:t>
            </a:r>
            <a:r>
              <a:rPr lang="en-US" dirty="0"/>
              <a:t>mitting Questions</a:t>
            </a:r>
          </a:p>
        </p:txBody>
      </p:sp>
      <p:sp>
        <p:nvSpPr>
          <p:cNvPr id="3" name="Content Placeholder 2">
            <a:extLst>
              <a:ext uri="{FF2B5EF4-FFF2-40B4-BE49-F238E27FC236}">
                <a16:creationId xmlns:a16="http://schemas.microsoft.com/office/drawing/2014/main" id="{8046BCC2-1252-644F-A5FE-9BA98B69FA5F}"/>
              </a:ext>
            </a:extLst>
          </p:cNvPr>
          <p:cNvSpPr>
            <a:spLocks noGrp="1"/>
          </p:cNvSpPr>
          <p:nvPr>
            <p:ph idx="1"/>
          </p:nvPr>
        </p:nvSpPr>
        <p:spPr/>
        <p:txBody>
          <a:bodyPr>
            <a:normAutofit lnSpcReduction="10000"/>
          </a:bodyPr>
          <a:lstStyle/>
          <a:p>
            <a:endParaRPr lang="en-US" dirty="0"/>
          </a:p>
          <a:p>
            <a:endParaRPr lang="en-US" dirty="0"/>
          </a:p>
          <a:p>
            <a:r>
              <a:rPr lang="en-US" dirty="0"/>
              <a:t>I encourage questions.  Please put questions in the chat and I will answer them periodically during the talk,</a:t>
            </a:r>
          </a:p>
          <a:p>
            <a:r>
              <a:rPr lang="en-US" dirty="0"/>
              <a:t>We will do a verbal Q&amp;A once the material has been presented.</a:t>
            </a:r>
          </a:p>
          <a:p>
            <a:r>
              <a:rPr lang="en-US" dirty="0"/>
              <a:t>Slides are available from the NEED website </a:t>
            </a:r>
            <a:r>
              <a:rPr lang="en-US" dirty="0">
                <a:hlinkClick r:id="rId2"/>
              </a:rPr>
              <a:t>https://needecon.org/delivered_presentations.php</a:t>
            </a:r>
            <a:r>
              <a:rPr lang="en-US" dirty="0"/>
              <a:t>.</a:t>
            </a:r>
          </a:p>
          <a:p>
            <a:pPr marL="0" indent="0">
              <a:buNone/>
            </a:pPr>
            <a:br>
              <a:rPr lang="en-US" dirty="0"/>
            </a:br>
            <a:br>
              <a:rPr lang="en-US" dirty="0"/>
            </a:br>
            <a:endParaRPr lang="en-US" dirty="0"/>
          </a:p>
        </p:txBody>
      </p:sp>
      <p:sp>
        <p:nvSpPr>
          <p:cNvPr id="4" name="Slide Number Placeholder 3">
            <a:extLst>
              <a:ext uri="{FF2B5EF4-FFF2-40B4-BE49-F238E27FC236}">
                <a16:creationId xmlns:a16="http://schemas.microsoft.com/office/drawing/2014/main" id="{E06E0C3F-F683-7649-B9E6-AA5563106E18}"/>
              </a:ext>
            </a:extLst>
          </p:cNvPr>
          <p:cNvSpPr>
            <a:spLocks noGrp="1"/>
          </p:cNvSpPr>
          <p:nvPr>
            <p:ph type="sldNum" sz="quarter" idx="12"/>
          </p:nvPr>
        </p:nvSpPr>
        <p:spPr/>
        <p:txBody>
          <a:bodyPr/>
          <a:lstStyle/>
          <a:p>
            <a:fld id="{D9F085D5-EC86-4F6A-B501-C1359CB39116}" type="slidenum">
              <a:rPr lang="en-GB" smtClean="0"/>
              <a:t>7</a:t>
            </a:fld>
            <a:endParaRPr lang="en-GB"/>
          </a:p>
        </p:txBody>
      </p:sp>
    </p:spTree>
    <p:extLst>
      <p:ext uri="{BB962C8B-B14F-4D97-AF65-F5344CB8AC3E}">
        <p14:creationId xmlns:p14="http://schemas.microsoft.com/office/powerpoint/2010/main" val="2770183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86246" y="1776790"/>
            <a:ext cx="10219508" cy="874970"/>
          </a:xfrm>
        </p:spPr>
        <p:txBody>
          <a:bodyPr anchor="ctr" anchorCtr="0">
            <a:noAutofit/>
          </a:bodyPr>
          <a:lstStyle/>
          <a:p>
            <a:pPr>
              <a:lnSpc>
                <a:spcPct val="100000"/>
              </a:lnSpc>
              <a:spcBef>
                <a:spcPts val="0"/>
              </a:spcBef>
            </a:pPr>
            <a:endParaRPr lang="en-US" sz="4800" dirty="0"/>
          </a:p>
          <a:p>
            <a:pPr>
              <a:lnSpc>
                <a:spcPct val="100000"/>
              </a:lnSpc>
              <a:spcBef>
                <a:spcPts val="0"/>
              </a:spcBef>
            </a:pPr>
            <a:r>
              <a:rPr lang="en-US" sz="4800" dirty="0"/>
              <a:t>US Economy: Update</a:t>
            </a:r>
          </a:p>
          <a:p>
            <a:pPr>
              <a:lnSpc>
                <a:spcPct val="100000"/>
              </a:lnSpc>
              <a:spcBef>
                <a:spcPts val="0"/>
              </a:spcBef>
            </a:pPr>
            <a:r>
              <a:rPr lang="en-US" sz="4800" b="1" dirty="0"/>
              <a:t>&amp;</a:t>
            </a:r>
          </a:p>
          <a:p>
            <a:pPr>
              <a:lnSpc>
                <a:spcPct val="100000"/>
              </a:lnSpc>
              <a:spcBef>
                <a:spcPts val="0"/>
              </a:spcBef>
            </a:pPr>
            <a:r>
              <a:rPr lang="en-US" sz="4800" dirty="0"/>
              <a:t>Changes at the Fed</a:t>
            </a:r>
            <a:endParaRPr lang="en-US" sz="4800" b="1" dirty="0"/>
          </a:p>
        </p:txBody>
      </p:sp>
      <p:sp>
        <p:nvSpPr>
          <p:cNvPr id="8" name="Slide Number Placeholder 7">
            <a:extLst>
              <a:ext uri="{FF2B5EF4-FFF2-40B4-BE49-F238E27FC236}">
                <a16:creationId xmlns:a16="http://schemas.microsoft.com/office/drawing/2014/main" id="{1253CAC7-36DF-4A5D-BA87-83822B44EBAC}"/>
              </a:ext>
            </a:extLst>
          </p:cNvPr>
          <p:cNvSpPr>
            <a:spLocks noGrp="1"/>
          </p:cNvSpPr>
          <p:nvPr>
            <p:ph type="sldNum" sz="quarter" idx="12"/>
          </p:nvPr>
        </p:nvSpPr>
        <p:spPr/>
        <p:txBody>
          <a:bodyPr/>
          <a:lstStyle/>
          <a:p>
            <a:fld id="{D9F085D5-EC86-4F6A-B501-C1359CB39116}" type="slidenum">
              <a:rPr lang="en-US" smtClean="0"/>
              <a:t>8</a:t>
            </a:fld>
            <a:endParaRPr lang="en-US" dirty="0"/>
          </a:p>
        </p:txBody>
      </p:sp>
      <p:sp>
        <p:nvSpPr>
          <p:cNvPr id="7" name="Subtitle 2">
            <a:extLst>
              <a:ext uri="{FF2B5EF4-FFF2-40B4-BE49-F238E27FC236}">
                <a16:creationId xmlns:a16="http://schemas.microsoft.com/office/drawing/2014/main" id="{9D2299F7-B118-F94E-8862-E4A57C984DB5}"/>
              </a:ext>
            </a:extLst>
          </p:cNvPr>
          <p:cNvSpPr txBox="1">
            <a:spLocks/>
          </p:cNvSpPr>
          <p:nvPr/>
        </p:nvSpPr>
        <p:spPr>
          <a:xfrm>
            <a:off x="1524000" y="3566728"/>
            <a:ext cx="9144000" cy="248238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b="1" kern="1200">
                <a:solidFill>
                  <a:srgbClr val="0C4C88"/>
                </a:solidFill>
                <a:latin typeface="+mn-lt"/>
                <a:ea typeface="+mn-ea"/>
                <a:cs typeface="+mn-cs"/>
              </a:defRPr>
            </a:lvl1pPr>
            <a:lvl2pPr marL="457200" indent="0" algn="ctr" defTabSz="914400" rtl="0" eaLnBrk="1" latinLnBrk="0" hangingPunct="1">
              <a:lnSpc>
                <a:spcPct val="90000"/>
              </a:lnSpc>
              <a:spcBef>
                <a:spcPts val="500"/>
              </a:spcBef>
              <a:buFont typeface="Calibri" panose="020F0502020204030204" pitchFamily="34" charset="0"/>
              <a:buNone/>
              <a:defRPr sz="2000" kern="1200">
                <a:solidFill>
                  <a:srgbClr val="2B414D"/>
                </a:solidFill>
                <a:latin typeface="+mn-lt"/>
                <a:ea typeface="+mn-ea"/>
                <a:cs typeface="+mn-cs"/>
              </a:defRPr>
            </a:lvl2pPr>
            <a:lvl3pPr marL="914400" indent="0" algn="ctr" defTabSz="914400" rtl="0" eaLnBrk="1" latinLnBrk="0" hangingPunct="1">
              <a:lnSpc>
                <a:spcPct val="90000"/>
              </a:lnSpc>
              <a:spcBef>
                <a:spcPts val="500"/>
              </a:spcBef>
              <a:buSzPct val="80000"/>
              <a:buFont typeface="Courier New" panose="02070309020205020404" pitchFamily="49" charset="0"/>
              <a:buNone/>
              <a:defRPr sz="1800" kern="1200">
                <a:solidFill>
                  <a:srgbClr val="2B414D"/>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2B414D"/>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endParaRPr lang="en-US" sz="3100" dirty="0">
              <a:solidFill>
                <a:schemeClr val="tx2"/>
              </a:solidFill>
            </a:endParaRPr>
          </a:p>
          <a:p>
            <a:pPr>
              <a:lnSpc>
                <a:spcPct val="100000"/>
              </a:lnSpc>
              <a:spcBef>
                <a:spcPts val="0"/>
              </a:spcBef>
            </a:pPr>
            <a:r>
              <a:rPr lang="en-US" sz="3100" dirty="0">
                <a:solidFill>
                  <a:schemeClr val="tx2"/>
                </a:solidFill>
              </a:rPr>
              <a:t>Geoffrey Woglom, </a:t>
            </a:r>
          </a:p>
          <a:p>
            <a:pPr>
              <a:lnSpc>
                <a:spcPct val="100000"/>
              </a:lnSpc>
              <a:spcBef>
                <a:spcPts val="0"/>
              </a:spcBef>
            </a:pPr>
            <a:r>
              <a:rPr lang="en-US" sz="2200" dirty="0">
                <a:solidFill>
                  <a:schemeClr val="tx2"/>
                </a:solidFill>
              </a:rPr>
              <a:t>Professor of Economics</a:t>
            </a:r>
          </a:p>
          <a:p>
            <a:pPr>
              <a:lnSpc>
                <a:spcPct val="100000"/>
              </a:lnSpc>
              <a:spcBef>
                <a:spcPts val="0"/>
              </a:spcBef>
            </a:pPr>
            <a:r>
              <a:rPr lang="en-US" sz="2200" dirty="0">
                <a:solidFill>
                  <a:schemeClr val="tx2"/>
                </a:solidFill>
              </a:rPr>
              <a:t>Amherst College, emeritus</a:t>
            </a:r>
          </a:p>
          <a:p>
            <a:pPr>
              <a:lnSpc>
                <a:spcPct val="100000"/>
              </a:lnSpc>
              <a:spcBef>
                <a:spcPts val="0"/>
              </a:spcBef>
            </a:pPr>
            <a:r>
              <a:rPr lang="en-US" sz="2200" dirty="0">
                <a:solidFill>
                  <a:schemeClr val="tx2"/>
                </a:solidFill>
              </a:rPr>
              <a:t>September 16, 2026</a:t>
            </a:r>
          </a:p>
        </p:txBody>
      </p:sp>
      <p:sp>
        <p:nvSpPr>
          <p:cNvPr id="4" name="TextBox 3">
            <a:extLst>
              <a:ext uri="{FF2B5EF4-FFF2-40B4-BE49-F238E27FC236}">
                <a16:creationId xmlns:a16="http://schemas.microsoft.com/office/drawing/2014/main" id="{B26D7F51-049F-674F-8A06-04B9CAEBB587}"/>
              </a:ext>
            </a:extLst>
          </p:cNvPr>
          <p:cNvSpPr txBox="1"/>
          <p:nvPr/>
        </p:nvSpPr>
        <p:spPr>
          <a:xfrm>
            <a:off x="3774831" y="550985"/>
            <a:ext cx="184731" cy="369332"/>
          </a:xfrm>
          <a:prstGeom prst="rect">
            <a:avLst/>
          </a:prstGeom>
          <a:noFill/>
        </p:spPr>
        <p:txBody>
          <a:bodyPr wrap="none" rtlCol="0">
            <a:spAutoFit/>
          </a:bodyPr>
          <a:lstStyle/>
          <a:p>
            <a:endParaRPr lang="en-US" dirty="0"/>
          </a:p>
        </p:txBody>
      </p:sp>
      <p:pic>
        <p:nvPicPr>
          <p:cNvPr id="1026" name="Picture 2">
            <a:extLst>
              <a:ext uri="{FF2B5EF4-FFF2-40B4-BE49-F238E27FC236}">
                <a16:creationId xmlns:a16="http://schemas.microsoft.com/office/drawing/2014/main" id="{615CDB93-4391-C1B8-AD42-C473313FD8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226085" cy="193293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86A19267-8A74-BF12-DAA6-FCD0DE67EC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9113" y="4126788"/>
            <a:ext cx="3429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4840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0"/>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alibri"/>
              <a:buNone/>
            </a:pPr>
            <a:r>
              <a:rPr lang="en-US">
                <a:solidFill>
                  <a:schemeClr val="lt1"/>
                </a:solidFill>
              </a:rPr>
              <a:t>Out</a:t>
            </a:r>
            <a:r>
              <a:rPr lang="en-US">
                <a:solidFill>
                  <a:srgbClr val="1E4E79"/>
                </a:solidFill>
              </a:rPr>
              <a:t>line for the Talk</a:t>
            </a:r>
            <a:endParaRPr>
              <a:solidFill>
                <a:schemeClr val="lt1"/>
              </a:solidFill>
            </a:endParaRPr>
          </a:p>
        </p:txBody>
      </p:sp>
      <p:sp>
        <p:nvSpPr>
          <p:cNvPr id="124" name="Google Shape;124;p20"/>
          <p:cNvSpPr txBox="1">
            <a:spLocks noGrp="1"/>
          </p:cNvSpPr>
          <p:nvPr>
            <p:ph type="body" idx="1"/>
          </p:nvPr>
        </p:nvSpPr>
        <p:spPr>
          <a:xfrm>
            <a:off x="838200" y="1570730"/>
            <a:ext cx="10515600" cy="4351338"/>
          </a:xfrm>
          <a:prstGeom prst="rect">
            <a:avLst/>
          </a:prstGeom>
          <a:noFill/>
          <a:ln>
            <a:noFill/>
          </a:ln>
        </p:spPr>
        <p:txBody>
          <a:bodyPr spcFirstLastPara="1" wrap="square" lIns="91425" tIns="45700" rIns="91425" bIns="45700" anchor="ctr" anchorCtr="0">
            <a:normAutofit/>
          </a:bodyPr>
          <a:lstStyle/>
          <a:p>
            <a:r>
              <a:rPr lang="en-US" dirty="0"/>
              <a:t>Overview of State of the Economy:  Remarkable resilience in the face of wars, oil prices &amp; tariffs, but worrying signs.</a:t>
            </a:r>
          </a:p>
          <a:p>
            <a:r>
              <a:rPr lang="en-US" dirty="0"/>
              <a:t>The recent (worldwide) runup in government bond interest rates.</a:t>
            </a:r>
          </a:p>
          <a:p>
            <a:r>
              <a:rPr lang="en-US" dirty="0"/>
              <a:t>Major uncertainties going forward.</a:t>
            </a:r>
          </a:p>
          <a:p>
            <a:r>
              <a:rPr lang="en-US" dirty="0"/>
              <a:t>Overview of Fed structure, objectives and policy tools.</a:t>
            </a:r>
          </a:p>
          <a:p>
            <a:r>
              <a:rPr lang="en-US" dirty="0"/>
              <a:t>The Fed’s Current Policy Dilemma.</a:t>
            </a:r>
          </a:p>
          <a:p>
            <a:r>
              <a:rPr lang="en-US" dirty="0"/>
              <a:t>Kevin Warsh’s (the new Fed Chair) criticisms of the Fed communication strategy</a:t>
            </a:r>
          </a:p>
          <a:p>
            <a:pPr marL="0" indent="0">
              <a:buNone/>
            </a:pPr>
            <a:endParaRPr lang="en-US" dirty="0"/>
          </a:p>
        </p:txBody>
      </p:sp>
      <p:sp>
        <p:nvSpPr>
          <p:cNvPr id="125" name="Google Shape;125;p20"/>
          <p:cNvSpPr txBox="1">
            <a:spLocks noGrp="1"/>
          </p:cNvSpPr>
          <p:nvPr>
            <p:ph type="sldNum" idx="12"/>
          </p:nvPr>
        </p:nvSpPr>
        <p:spPr>
          <a:xfrm>
            <a:off x="9272751" y="6230226"/>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4">
                                            <p:txEl>
                                              <p:pRg st="1" end="1"/>
                                            </p:txEl>
                                          </p:spTgt>
                                        </p:tgtEl>
                                        <p:attrNameLst>
                                          <p:attrName>style.visibility</p:attrName>
                                        </p:attrNameLst>
                                      </p:cBhvr>
                                      <p:to>
                                        <p:strVal val="visible"/>
                                      </p:to>
                                    </p:set>
                                    <p:animEffect transition="in" filter="fade">
                                      <p:cBhvr>
                                        <p:cTn id="7" dur="500"/>
                                        <p:tgtEl>
                                          <p:spTgt spid="12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4">
                                            <p:txEl>
                                              <p:pRg st="2" end="2"/>
                                            </p:txEl>
                                          </p:spTgt>
                                        </p:tgtEl>
                                        <p:attrNameLst>
                                          <p:attrName>style.visibility</p:attrName>
                                        </p:attrNameLst>
                                      </p:cBhvr>
                                      <p:to>
                                        <p:strVal val="visible"/>
                                      </p:to>
                                    </p:set>
                                    <p:animEffect transition="in" filter="fade">
                                      <p:cBhvr>
                                        <p:cTn id="12" dur="500"/>
                                        <p:tgtEl>
                                          <p:spTgt spid="12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4">
                                            <p:txEl>
                                              <p:pRg st="3" end="3"/>
                                            </p:txEl>
                                          </p:spTgt>
                                        </p:tgtEl>
                                        <p:attrNameLst>
                                          <p:attrName>style.visibility</p:attrName>
                                        </p:attrNameLst>
                                      </p:cBhvr>
                                      <p:to>
                                        <p:strVal val="visible"/>
                                      </p:to>
                                    </p:set>
                                    <p:animEffect transition="in" filter="fade">
                                      <p:cBhvr>
                                        <p:cTn id="17" dur="500"/>
                                        <p:tgtEl>
                                          <p:spTgt spid="12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4">
                                            <p:txEl>
                                              <p:pRg st="4" end="4"/>
                                            </p:txEl>
                                          </p:spTgt>
                                        </p:tgtEl>
                                        <p:attrNameLst>
                                          <p:attrName>style.visibility</p:attrName>
                                        </p:attrNameLst>
                                      </p:cBhvr>
                                      <p:to>
                                        <p:strVal val="visible"/>
                                      </p:to>
                                    </p:set>
                                    <p:animEffect transition="in" filter="fade">
                                      <p:cBhvr>
                                        <p:cTn id="22" dur="500"/>
                                        <p:tgtEl>
                                          <p:spTgt spid="12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4">
                                            <p:txEl>
                                              <p:pRg st="5" end="5"/>
                                            </p:txEl>
                                          </p:spTgt>
                                        </p:tgtEl>
                                        <p:attrNameLst>
                                          <p:attrName>style.visibility</p:attrName>
                                        </p:attrNameLst>
                                      </p:cBhvr>
                                      <p:to>
                                        <p:strVal val="visible"/>
                                      </p:to>
                                    </p:set>
                                    <p:animEffect transition="in" filter="fade">
                                      <p:cBhvr>
                                        <p:cTn id="27" dur="500"/>
                                        <p:tgtEl>
                                          <p:spTgt spid="12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2019-D76C-02F0-F163-800B6CEDDE51}"/>
              </a:ext>
            </a:extLst>
          </p:cNvPr>
          <p:cNvSpPr>
            <a:spLocks noGrp="1"/>
          </p:cNvSpPr>
          <p:nvPr>
            <p:ph type="title"/>
          </p:nvPr>
        </p:nvSpPr>
        <p:spPr/>
        <p:txBody>
          <a:bodyPr/>
          <a:lstStyle/>
          <a:p>
            <a:r>
              <a:rPr lang="en-US" dirty="0">
                <a:solidFill>
                  <a:schemeClr val="bg1"/>
                </a:solidFill>
              </a:rPr>
              <a:t>Jud</a:t>
            </a:r>
            <a:r>
              <a:rPr lang="en-US" dirty="0">
                <a:solidFill>
                  <a:schemeClr val="accent5">
                    <a:lumMod val="50000"/>
                  </a:schemeClr>
                </a:solidFill>
              </a:rPr>
              <a:t>ging the State of the Macroeconomy</a:t>
            </a:r>
            <a:endParaRPr lang="en-US" dirty="0"/>
          </a:p>
        </p:txBody>
      </p:sp>
      <p:sp>
        <p:nvSpPr>
          <p:cNvPr id="3" name="Content Placeholder 2">
            <a:extLst>
              <a:ext uri="{FF2B5EF4-FFF2-40B4-BE49-F238E27FC236}">
                <a16:creationId xmlns:a16="http://schemas.microsoft.com/office/drawing/2014/main" id="{4A719C37-D8F1-BE0A-929C-51BAEA7642A1}"/>
              </a:ext>
            </a:extLst>
          </p:cNvPr>
          <p:cNvSpPr>
            <a:spLocks noGrp="1"/>
          </p:cNvSpPr>
          <p:nvPr>
            <p:ph idx="1"/>
          </p:nvPr>
        </p:nvSpPr>
        <p:spPr/>
        <p:txBody>
          <a:bodyPr/>
          <a:lstStyle/>
          <a:p>
            <a:pPr marL="0" indent="0">
              <a:buNone/>
            </a:pPr>
            <a:r>
              <a:rPr lang="en-US" dirty="0"/>
              <a:t>The Fed’s Definition:</a:t>
            </a:r>
          </a:p>
          <a:p>
            <a:pPr marL="514350" indent="-514350">
              <a:buFont typeface="+mj-lt"/>
              <a:buAutoNum type="arabicPeriod"/>
            </a:pPr>
            <a:r>
              <a:rPr lang="en-US" dirty="0"/>
              <a:t>Get the economy to the highest levels of output (GDP) and employment, while</a:t>
            </a:r>
          </a:p>
          <a:p>
            <a:pPr marL="514350" indent="-514350">
              <a:buFont typeface="+mj-lt"/>
              <a:buAutoNum type="arabicPeriod"/>
            </a:pPr>
            <a:r>
              <a:rPr lang="en-US" dirty="0"/>
              <a:t>Keeping inflation low and stable, or at 2%</a:t>
            </a:r>
          </a:p>
          <a:p>
            <a:pPr marL="0" indent="0">
              <a:buNone/>
            </a:pPr>
            <a:endParaRPr lang="en-US" dirty="0"/>
          </a:p>
          <a:p>
            <a:pPr marL="0" indent="0">
              <a:buNone/>
            </a:pPr>
            <a:r>
              <a:rPr lang="en-US" dirty="0"/>
              <a:t>What about the climate change; poverty, health care?</a:t>
            </a:r>
          </a:p>
        </p:txBody>
      </p:sp>
      <p:sp>
        <p:nvSpPr>
          <p:cNvPr id="4" name="Slide Number Placeholder 3">
            <a:extLst>
              <a:ext uri="{FF2B5EF4-FFF2-40B4-BE49-F238E27FC236}">
                <a16:creationId xmlns:a16="http://schemas.microsoft.com/office/drawing/2014/main" id="{5302FE30-B8C9-E50E-304B-A0257F976610}"/>
              </a:ext>
            </a:extLst>
          </p:cNvPr>
          <p:cNvSpPr>
            <a:spLocks noGrp="1"/>
          </p:cNvSpPr>
          <p:nvPr>
            <p:ph type="sldNum" sz="quarter" idx="12"/>
          </p:nvPr>
        </p:nvSpPr>
        <p:spPr/>
        <p:txBody>
          <a:bodyPr/>
          <a:lstStyle/>
          <a:p>
            <a:fld id="{D9F085D5-EC86-4F6A-B501-C1359CB39116}" type="slidenum">
              <a:rPr lang="en-GB" smtClean="0"/>
              <a:t>10</a:t>
            </a:fld>
            <a:endParaRPr lang="en-GB"/>
          </a:p>
        </p:txBody>
      </p:sp>
    </p:spTree>
    <p:extLst>
      <p:ext uri="{BB962C8B-B14F-4D97-AF65-F5344CB8AC3E}">
        <p14:creationId xmlns:p14="http://schemas.microsoft.com/office/powerpoint/2010/main" val="408525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C67AC-658C-4FC3-3118-64ED0E10C543}"/>
              </a:ext>
            </a:extLst>
          </p:cNvPr>
          <p:cNvSpPr>
            <a:spLocks noGrp="1"/>
          </p:cNvSpPr>
          <p:nvPr>
            <p:ph type="title"/>
          </p:nvPr>
        </p:nvSpPr>
        <p:spPr>
          <a:xfrm>
            <a:off x="766008" y="0"/>
            <a:ext cx="10515600" cy="1325563"/>
          </a:xfrm>
        </p:spPr>
        <p:txBody>
          <a:bodyPr/>
          <a:lstStyle/>
          <a:p>
            <a:r>
              <a:rPr lang="en-US" dirty="0">
                <a:solidFill>
                  <a:schemeClr val="bg1"/>
                </a:solidFill>
              </a:rPr>
              <a:t>Gro</a:t>
            </a:r>
            <a:r>
              <a:rPr lang="en-US" dirty="0"/>
              <a:t>ss Domestic Product: 2026Q2 = $32.5 tr</a:t>
            </a:r>
          </a:p>
        </p:txBody>
      </p:sp>
      <p:sp>
        <p:nvSpPr>
          <p:cNvPr id="4" name="Slide Number Placeholder 3">
            <a:extLst>
              <a:ext uri="{FF2B5EF4-FFF2-40B4-BE49-F238E27FC236}">
                <a16:creationId xmlns:a16="http://schemas.microsoft.com/office/drawing/2014/main" id="{E450BD8E-AC36-5643-EBE1-28C938AF3A25}"/>
              </a:ext>
            </a:extLst>
          </p:cNvPr>
          <p:cNvSpPr>
            <a:spLocks noGrp="1"/>
          </p:cNvSpPr>
          <p:nvPr>
            <p:ph type="sldNum" sz="quarter" idx="12"/>
          </p:nvPr>
        </p:nvSpPr>
        <p:spPr/>
        <p:txBody>
          <a:bodyPr/>
          <a:lstStyle/>
          <a:p>
            <a:fld id="{D9F085D5-EC86-4F6A-B501-C1359CB39116}" type="slidenum">
              <a:rPr lang="en-GB" smtClean="0"/>
              <a:t>11</a:t>
            </a:fld>
            <a:endParaRPr lang="en-GB"/>
          </a:p>
        </p:txBody>
      </p:sp>
      <p:sp>
        <p:nvSpPr>
          <p:cNvPr id="7" name="TextBox 6">
            <a:extLst>
              <a:ext uri="{FF2B5EF4-FFF2-40B4-BE49-F238E27FC236}">
                <a16:creationId xmlns:a16="http://schemas.microsoft.com/office/drawing/2014/main" id="{0466966A-4C96-C116-4A10-AEEFD54A96B4}"/>
              </a:ext>
            </a:extLst>
          </p:cNvPr>
          <p:cNvSpPr txBox="1"/>
          <p:nvPr/>
        </p:nvSpPr>
        <p:spPr>
          <a:xfrm>
            <a:off x="8787539" y="2043325"/>
            <a:ext cx="3169404" cy="3970318"/>
          </a:xfrm>
          <a:prstGeom prst="rect">
            <a:avLst/>
          </a:prstGeom>
          <a:noFill/>
        </p:spPr>
        <p:txBody>
          <a:bodyPr wrap="square" rtlCol="0">
            <a:spAutoFit/>
          </a:bodyPr>
          <a:lstStyle/>
          <a:p>
            <a:r>
              <a:rPr lang="en-US" sz="3600" b="1" dirty="0"/>
              <a:t>$33.4</a:t>
            </a:r>
          </a:p>
          <a:p>
            <a:r>
              <a:rPr lang="en-US" sz="3600" b="1" i="1" dirty="0"/>
              <a:t>Less  </a:t>
            </a:r>
            <a:r>
              <a:rPr lang="en-US" sz="3600" dirty="0"/>
              <a:t> Imports</a:t>
            </a:r>
          </a:p>
          <a:p>
            <a:r>
              <a:rPr lang="en-US" sz="3600" b="1" dirty="0"/>
              <a:t>-$4.6</a:t>
            </a:r>
          </a:p>
          <a:p>
            <a:r>
              <a:rPr lang="en-US" sz="3600" b="1" i="1" dirty="0"/>
              <a:t>Plus </a:t>
            </a:r>
            <a:r>
              <a:rPr lang="en-US" sz="3600" dirty="0"/>
              <a:t>Exports</a:t>
            </a:r>
          </a:p>
          <a:p>
            <a:r>
              <a:rPr lang="en-US" sz="3600" b="1" dirty="0"/>
              <a:t>+$3.7</a:t>
            </a:r>
          </a:p>
          <a:p>
            <a:r>
              <a:rPr lang="en-US" sz="3600" b="1" i="1" dirty="0"/>
              <a:t>Equals  </a:t>
            </a:r>
            <a:r>
              <a:rPr lang="en-US" sz="3600" dirty="0"/>
              <a:t>GDP</a:t>
            </a:r>
          </a:p>
          <a:p>
            <a:r>
              <a:rPr lang="en-US" sz="3600" b="1" i="1" dirty="0"/>
              <a:t>$</a:t>
            </a:r>
            <a:r>
              <a:rPr lang="en-US" sz="3600" b="1" i="1" dirty="0">
                <a:solidFill>
                  <a:srgbClr val="FF0000"/>
                </a:solidFill>
              </a:rPr>
              <a:t>32.6</a:t>
            </a:r>
            <a:endParaRPr lang="en-US" sz="2800" b="1" dirty="0"/>
          </a:p>
        </p:txBody>
      </p:sp>
      <p:graphicFrame>
        <p:nvGraphicFramePr>
          <p:cNvPr id="6" name="Chart 5">
            <a:extLst>
              <a:ext uri="{FF2B5EF4-FFF2-40B4-BE49-F238E27FC236}">
                <a16:creationId xmlns:a16="http://schemas.microsoft.com/office/drawing/2014/main" id="{AAED496D-238F-4BFF-9A2D-990BC3256716}"/>
              </a:ext>
            </a:extLst>
          </p:cNvPr>
          <p:cNvGraphicFramePr>
            <a:graphicFrameLocks noChangeAspect="1"/>
          </p:cNvGraphicFramePr>
          <p:nvPr>
            <p:extLst>
              <p:ext uri="{D42A27DB-BD31-4B8C-83A1-F6EECF244321}">
                <p14:modId xmlns:p14="http://schemas.microsoft.com/office/powerpoint/2010/main" val="3108124980"/>
              </p:ext>
            </p:extLst>
          </p:nvPr>
        </p:nvGraphicFramePr>
        <p:xfrm>
          <a:off x="571500" y="1633750"/>
          <a:ext cx="6858000" cy="4114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2886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1"/>
          <p:cNvSpPr txBox="1">
            <a:spLocks noGrp="1"/>
          </p:cNvSpPr>
          <p:nvPr>
            <p:ph type="title"/>
          </p:nvPr>
        </p:nvSpPr>
        <p:spPr>
          <a:xfrm>
            <a:off x="753976" y="3628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alibri"/>
              <a:buNone/>
            </a:pPr>
            <a:r>
              <a:rPr lang="en-US" dirty="0">
                <a:solidFill>
                  <a:schemeClr val="bg1"/>
                </a:solidFill>
              </a:rPr>
              <a:t>GD</a:t>
            </a:r>
            <a:r>
              <a:rPr lang="en-US" dirty="0"/>
              <a:t>P and ‘Potential’ during the Recovery</a:t>
            </a:r>
            <a:endParaRPr dirty="0"/>
          </a:p>
        </p:txBody>
      </p:sp>
      <p:sp>
        <p:nvSpPr>
          <p:cNvPr id="132" name="Google Shape;132;p21"/>
          <p:cNvSpPr txBox="1">
            <a:spLocks noGrp="1"/>
          </p:cNvSpPr>
          <p:nvPr>
            <p:ph type="sldNum" idx="12"/>
          </p:nvPr>
        </p:nvSpPr>
        <p:spPr>
          <a:xfrm>
            <a:off x="9272751" y="6230226"/>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sp>
        <p:nvSpPr>
          <p:cNvPr id="133" name="Google Shape;133;p21"/>
          <p:cNvSpPr txBox="1"/>
          <p:nvPr/>
        </p:nvSpPr>
        <p:spPr>
          <a:xfrm>
            <a:off x="8347336" y="6133488"/>
            <a:ext cx="384466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Source: Fred, St Louis Fed</a:t>
            </a:r>
            <a:endParaRPr/>
          </a:p>
        </p:txBody>
      </p:sp>
      <p:sp>
        <p:nvSpPr>
          <p:cNvPr id="5" name="TextBox 4">
            <a:extLst>
              <a:ext uri="{FF2B5EF4-FFF2-40B4-BE49-F238E27FC236}">
                <a16:creationId xmlns:a16="http://schemas.microsoft.com/office/drawing/2014/main" id="{F4AAF605-F3B3-ED8B-3A84-1F9E0882AC39}"/>
              </a:ext>
            </a:extLst>
          </p:cNvPr>
          <p:cNvSpPr txBox="1"/>
          <p:nvPr/>
        </p:nvSpPr>
        <p:spPr>
          <a:xfrm>
            <a:off x="3087494" y="3244334"/>
            <a:ext cx="6174988" cy="369332"/>
          </a:xfrm>
          <a:prstGeom prst="rect">
            <a:avLst/>
          </a:prstGeom>
          <a:noFill/>
        </p:spPr>
        <p:txBody>
          <a:bodyPr wrap="square">
            <a:spAutoFit/>
          </a:bodyPr>
          <a:lstStyle/>
          <a:p>
            <a:r>
              <a:rPr lang="en-US" b="0" dirty="0">
                <a:effectLst/>
              </a:rPr>
              <a:t> </a:t>
            </a:r>
            <a:endParaRPr lang="en-US" dirty="0"/>
          </a:p>
        </p:txBody>
      </p:sp>
      <p:pic>
        <p:nvPicPr>
          <p:cNvPr id="8" name="Content Placeholder 7">
            <a:extLst>
              <a:ext uri="{FF2B5EF4-FFF2-40B4-BE49-F238E27FC236}">
                <a16:creationId xmlns:a16="http://schemas.microsoft.com/office/drawing/2014/main" id="{3A499DD2-AD3B-B9F5-3781-02A9D8958726}"/>
              </a:ext>
            </a:extLst>
          </p:cNvPr>
          <p:cNvPicPr>
            <a:picLocks noGrp="1" noChangeAspect="1"/>
          </p:cNvPicPr>
          <p:nvPr>
            <p:ph idx="1"/>
          </p:nvPr>
        </p:nvPicPr>
        <p:blipFill>
          <a:blip r:embed="rId3"/>
          <a:stretch>
            <a:fillRect/>
          </a:stretch>
        </p:blipFill>
        <p:spPr>
          <a:xfrm>
            <a:off x="86751" y="1364256"/>
            <a:ext cx="11850050" cy="4846320"/>
          </a:xfrm>
          <a:prstGeom prst="rect">
            <a:avLst/>
          </a:prstGeom>
        </p:spPr>
      </p:pic>
      <p:sp>
        <p:nvSpPr>
          <p:cNvPr id="2" name="TextBox 1">
            <a:extLst>
              <a:ext uri="{FF2B5EF4-FFF2-40B4-BE49-F238E27FC236}">
                <a16:creationId xmlns:a16="http://schemas.microsoft.com/office/drawing/2014/main" id="{A5B16752-7562-978F-4EB0-3E4DFAA87875}"/>
              </a:ext>
            </a:extLst>
          </p:cNvPr>
          <p:cNvSpPr txBox="1"/>
          <p:nvPr/>
        </p:nvSpPr>
        <p:spPr>
          <a:xfrm>
            <a:off x="4071257" y="2474564"/>
            <a:ext cx="4513943" cy="461665"/>
          </a:xfrm>
          <a:prstGeom prst="rect">
            <a:avLst/>
          </a:prstGeom>
          <a:noFill/>
        </p:spPr>
        <p:txBody>
          <a:bodyPr wrap="square" rtlCol="0">
            <a:spAutoFit/>
          </a:bodyPr>
          <a:lstStyle/>
          <a:p>
            <a:r>
              <a:rPr lang="en-US" sz="2400" dirty="0"/>
              <a:t>Grey bar indicates recessions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B0B64FE1-7E39-5D51-32BE-A189328349CA}"/>
              </a:ext>
            </a:extLst>
          </p:cNvPr>
          <p:cNvPicPr>
            <a:picLocks noGrp="1" noChangeAspect="1"/>
          </p:cNvPicPr>
          <p:nvPr>
            <p:ph idx="1"/>
          </p:nvPr>
        </p:nvPicPr>
        <p:blipFill>
          <a:blip r:embed="rId2"/>
          <a:stretch>
            <a:fillRect/>
          </a:stretch>
        </p:blipFill>
        <p:spPr>
          <a:xfrm>
            <a:off x="506360" y="1595418"/>
            <a:ext cx="11179279" cy="4572000"/>
          </a:xfrm>
          <a:prstGeom prst="rect">
            <a:avLst/>
          </a:prstGeom>
        </p:spPr>
      </p:pic>
      <p:sp>
        <p:nvSpPr>
          <p:cNvPr id="2" name="Title 1">
            <a:extLst>
              <a:ext uri="{FF2B5EF4-FFF2-40B4-BE49-F238E27FC236}">
                <a16:creationId xmlns:a16="http://schemas.microsoft.com/office/drawing/2014/main" id="{6ED85C13-F1B9-1CAD-E367-320FCF562094}"/>
              </a:ext>
            </a:extLst>
          </p:cNvPr>
          <p:cNvSpPr>
            <a:spLocks noGrp="1"/>
          </p:cNvSpPr>
          <p:nvPr>
            <p:ph type="title"/>
          </p:nvPr>
        </p:nvSpPr>
        <p:spPr/>
        <p:txBody>
          <a:bodyPr/>
          <a:lstStyle/>
          <a:p>
            <a:r>
              <a:rPr lang="en-US" dirty="0">
                <a:solidFill>
                  <a:schemeClr val="bg1"/>
                </a:solidFill>
              </a:rPr>
              <a:t>Un</a:t>
            </a:r>
            <a:r>
              <a:rPr lang="en-US" dirty="0"/>
              <a:t>employment is Near Record Lows</a:t>
            </a:r>
          </a:p>
        </p:txBody>
      </p:sp>
      <p:sp>
        <p:nvSpPr>
          <p:cNvPr id="4" name="Slide Number Placeholder 3">
            <a:extLst>
              <a:ext uri="{FF2B5EF4-FFF2-40B4-BE49-F238E27FC236}">
                <a16:creationId xmlns:a16="http://schemas.microsoft.com/office/drawing/2014/main" id="{023F9BCB-6CD5-3CC6-FFD8-28B6C96CEEF6}"/>
              </a:ext>
            </a:extLst>
          </p:cNvPr>
          <p:cNvSpPr>
            <a:spLocks noGrp="1"/>
          </p:cNvSpPr>
          <p:nvPr>
            <p:ph type="sldNum" sz="quarter" idx="12"/>
          </p:nvPr>
        </p:nvSpPr>
        <p:spPr/>
        <p:txBody>
          <a:bodyPr/>
          <a:lstStyle/>
          <a:p>
            <a:fld id="{D9F085D5-EC86-4F6A-B501-C1359CB39116}" type="slidenum">
              <a:rPr lang="en-GB" smtClean="0"/>
              <a:t>13</a:t>
            </a:fld>
            <a:endParaRPr lang="en-GB"/>
          </a:p>
        </p:txBody>
      </p:sp>
    </p:spTree>
    <p:extLst>
      <p:ext uri="{BB962C8B-B14F-4D97-AF65-F5344CB8AC3E}">
        <p14:creationId xmlns:p14="http://schemas.microsoft.com/office/powerpoint/2010/main" val="1599583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1"/>
          <p:cNvSpPr txBox="1">
            <a:spLocks noGrp="1"/>
          </p:cNvSpPr>
          <p:nvPr>
            <p:ph type="title"/>
          </p:nvPr>
        </p:nvSpPr>
        <p:spPr>
          <a:xfrm>
            <a:off x="753976" y="3628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alibri"/>
              <a:buNone/>
            </a:pPr>
            <a:r>
              <a:rPr lang="en-US" dirty="0">
                <a:solidFill>
                  <a:schemeClr val="lt1"/>
                </a:solidFill>
              </a:rPr>
              <a:t>Wh</a:t>
            </a:r>
            <a:r>
              <a:rPr lang="en-US" dirty="0"/>
              <a:t>ere Have All the Workers Gone?</a:t>
            </a:r>
            <a:endParaRPr dirty="0"/>
          </a:p>
        </p:txBody>
      </p:sp>
      <p:sp>
        <p:nvSpPr>
          <p:cNvPr id="132" name="Google Shape;132;p21"/>
          <p:cNvSpPr txBox="1">
            <a:spLocks noGrp="1"/>
          </p:cNvSpPr>
          <p:nvPr>
            <p:ph type="sldNum" idx="12"/>
          </p:nvPr>
        </p:nvSpPr>
        <p:spPr>
          <a:xfrm>
            <a:off x="9272751" y="6230226"/>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14</a:t>
            </a:fld>
            <a:endParaRPr/>
          </a:p>
        </p:txBody>
      </p:sp>
      <p:sp>
        <p:nvSpPr>
          <p:cNvPr id="133" name="Google Shape;133;p21"/>
          <p:cNvSpPr txBox="1"/>
          <p:nvPr/>
        </p:nvSpPr>
        <p:spPr>
          <a:xfrm>
            <a:off x="8347336" y="6133488"/>
            <a:ext cx="384466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Source: Fred, St Louis Fed</a:t>
            </a:r>
            <a:endParaRPr/>
          </a:p>
        </p:txBody>
      </p:sp>
      <p:sp>
        <p:nvSpPr>
          <p:cNvPr id="5" name="TextBox 4">
            <a:extLst>
              <a:ext uri="{FF2B5EF4-FFF2-40B4-BE49-F238E27FC236}">
                <a16:creationId xmlns:a16="http://schemas.microsoft.com/office/drawing/2014/main" id="{F4AAF605-F3B3-ED8B-3A84-1F9E0882AC39}"/>
              </a:ext>
            </a:extLst>
          </p:cNvPr>
          <p:cNvSpPr txBox="1"/>
          <p:nvPr/>
        </p:nvSpPr>
        <p:spPr>
          <a:xfrm>
            <a:off x="3087494" y="3244334"/>
            <a:ext cx="6174988" cy="369332"/>
          </a:xfrm>
          <a:prstGeom prst="rect">
            <a:avLst/>
          </a:prstGeom>
          <a:noFill/>
        </p:spPr>
        <p:txBody>
          <a:bodyPr wrap="square">
            <a:spAutoFit/>
          </a:bodyPr>
          <a:lstStyle/>
          <a:p>
            <a:r>
              <a:rPr lang="en-US" b="0" dirty="0">
                <a:effectLst/>
              </a:rPr>
              <a:t> </a:t>
            </a:r>
            <a:endParaRPr lang="en-US" dirty="0"/>
          </a:p>
        </p:txBody>
      </p:sp>
      <p:cxnSp>
        <p:nvCxnSpPr>
          <p:cNvPr id="10" name="Straight Connector 9">
            <a:extLst>
              <a:ext uri="{FF2B5EF4-FFF2-40B4-BE49-F238E27FC236}">
                <a16:creationId xmlns:a16="http://schemas.microsoft.com/office/drawing/2014/main" id="{F31C0BD5-B034-FA35-E766-4CFA477DB580}"/>
              </a:ext>
            </a:extLst>
          </p:cNvPr>
          <p:cNvCxnSpPr/>
          <p:nvPr/>
        </p:nvCxnSpPr>
        <p:spPr>
          <a:xfrm flipH="1">
            <a:off x="4742481" y="4455763"/>
            <a:ext cx="178231"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Content Placeholder 6">
            <a:extLst>
              <a:ext uri="{FF2B5EF4-FFF2-40B4-BE49-F238E27FC236}">
                <a16:creationId xmlns:a16="http://schemas.microsoft.com/office/drawing/2014/main" id="{E7DC9E74-D1EC-8BA5-2FBE-3C1B8BF43CA8}"/>
              </a:ext>
            </a:extLst>
          </p:cNvPr>
          <p:cNvPicPr>
            <a:picLocks noGrp="1" noChangeAspect="1"/>
          </p:cNvPicPr>
          <p:nvPr>
            <p:ph idx="1"/>
          </p:nvPr>
        </p:nvPicPr>
        <p:blipFill>
          <a:blip r:embed="rId3"/>
          <a:stretch>
            <a:fillRect/>
          </a:stretch>
        </p:blipFill>
        <p:spPr>
          <a:xfrm>
            <a:off x="241161" y="1377517"/>
            <a:ext cx="11402865" cy="4663440"/>
          </a:xfrm>
          <a:prstGeom prst="rect">
            <a:avLst/>
          </a:prstGeom>
        </p:spPr>
      </p:pic>
      <p:cxnSp>
        <p:nvCxnSpPr>
          <p:cNvPr id="16" name="Straight Connector 15">
            <a:extLst>
              <a:ext uri="{FF2B5EF4-FFF2-40B4-BE49-F238E27FC236}">
                <a16:creationId xmlns:a16="http://schemas.microsoft.com/office/drawing/2014/main" id="{F9B5EB7B-A97D-47DD-96E5-FB16DFC67494}"/>
              </a:ext>
            </a:extLst>
          </p:cNvPr>
          <p:cNvCxnSpPr>
            <a:cxnSpLocks/>
          </p:cNvCxnSpPr>
          <p:nvPr/>
        </p:nvCxnSpPr>
        <p:spPr>
          <a:xfrm flipV="1">
            <a:off x="1088020" y="1363294"/>
            <a:ext cx="10417215" cy="2029400"/>
          </a:xfrm>
          <a:prstGeom prst="line">
            <a:avLst/>
          </a:prstGeom>
          <a:ln w="22225">
            <a:prstDash val="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AA27E88-E09C-86DB-EAAA-BF0C48ADBA1E}"/>
              </a:ext>
            </a:extLst>
          </p:cNvPr>
          <p:cNvSpPr txBox="1"/>
          <p:nvPr/>
        </p:nvSpPr>
        <p:spPr>
          <a:xfrm>
            <a:off x="7483033" y="3049929"/>
            <a:ext cx="3362445" cy="461665"/>
          </a:xfrm>
          <a:prstGeom prst="rect">
            <a:avLst/>
          </a:prstGeom>
          <a:noFill/>
        </p:spPr>
        <p:txBody>
          <a:bodyPr wrap="square" rtlCol="0">
            <a:spAutoFit/>
          </a:bodyPr>
          <a:lstStyle/>
          <a:p>
            <a:r>
              <a:rPr lang="en-US" sz="2400" dirty="0"/>
              <a:t>Aging of the Labor Force</a:t>
            </a:r>
          </a:p>
        </p:txBody>
      </p:sp>
      <p:sp>
        <p:nvSpPr>
          <p:cNvPr id="9" name="TextBox 8">
            <a:extLst>
              <a:ext uri="{FF2B5EF4-FFF2-40B4-BE49-F238E27FC236}">
                <a16:creationId xmlns:a16="http://schemas.microsoft.com/office/drawing/2014/main" id="{54DD2B74-449A-5E79-824D-3B3FA973C47F}"/>
              </a:ext>
            </a:extLst>
          </p:cNvPr>
          <p:cNvSpPr txBox="1"/>
          <p:nvPr/>
        </p:nvSpPr>
        <p:spPr>
          <a:xfrm>
            <a:off x="7483032" y="3632805"/>
            <a:ext cx="3362445" cy="830997"/>
          </a:xfrm>
          <a:prstGeom prst="rect">
            <a:avLst/>
          </a:prstGeom>
          <a:noFill/>
        </p:spPr>
        <p:txBody>
          <a:bodyPr wrap="square" rtlCol="0">
            <a:spAutoFit/>
          </a:bodyPr>
          <a:lstStyle/>
          <a:p>
            <a:r>
              <a:rPr lang="en-US" sz="2400" dirty="0"/>
              <a:t>Also, note the recent slowing in job growth.</a:t>
            </a:r>
          </a:p>
        </p:txBody>
      </p:sp>
    </p:spTree>
    <p:extLst>
      <p:ext uri="{BB962C8B-B14F-4D97-AF65-F5344CB8AC3E}">
        <p14:creationId xmlns:p14="http://schemas.microsoft.com/office/powerpoint/2010/main" val="3748682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9D566-557F-CCCC-7F67-88CEC11F59FE}"/>
              </a:ext>
            </a:extLst>
          </p:cNvPr>
          <p:cNvSpPr>
            <a:spLocks noGrp="1"/>
          </p:cNvSpPr>
          <p:nvPr>
            <p:ph type="title"/>
          </p:nvPr>
        </p:nvSpPr>
        <p:spPr>
          <a:xfrm>
            <a:off x="838200" y="275514"/>
            <a:ext cx="10515600" cy="1325563"/>
          </a:xfrm>
        </p:spPr>
        <p:txBody>
          <a:bodyPr/>
          <a:lstStyle/>
          <a:p>
            <a:r>
              <a:rPr lang="en-US" dirty="0">
                <a:solidFill>
                  <a:schemeClr val="bg1"/>
                </a:solidFill>
              </a:rPr>
              <a:t>Co</a:t>
            </a:r>
            <a:r>
              <a:rPr lang="en-US" dirty="0">
                <a:solidFill>
                  <a:schemeClr val="accent5">
                    <a:lumMod val="50000"/>
                  </a:schemeClr>
                </a:solidFill>
              </a:rPr>
              <a:t>uld Have Been Worse , but for Foreign </a:t>
            </a:r>
            <a:r>
              <a:rPr lang="en-US" dirty="0"/>
              <a:t>Born Workers</a:t>
            </a:r>
          </a:p>
        </p:txBody>
      </p:sp>
      <p:sp>
        <p:nvSpPr>
          <p:cNvPr id="4" name="Slide Number Placeholder 3">
            <a:extLst>
              <a:ext uri="{FF2B5EF4-FFF2-40B4-BE49-F238E27FC236}">
                <a16:creationId xmlns:a16="http://schemas.microsoft.com/office/drawing/2014/main" id="{EFB2EBCD-2710-19D5-87D9-E811B9A6337D}"/>
              </a:ext>
            </a:extLst>
          </p:cNvPr>
          <p:cNvSpPr>
            <a:spLocks noGrp="1"/>
          </p:cNvSpPr>
          <p:nvPr>
            <p:ph type="sldNum" sz="quarter" idx="12"/>
          </p:nvPr>
        </p:nvSpPr>
        <p:spPr/>
        <p:txBody>
          <a:bodyPr/>
          <a:lstStyle/>
          <a:p>
            <a:fld id="{D9F085D5-EC86-4F6A-B501-C1359CB39116}" type="slidenum">
              <a:rPr lang="en-GB" smtClean="0"/>
              <a:t>15</a:t>
            </a:fld>
            <a:endParaRPr lang="en-GB"/>
          </a:p>
        </p:txBody>
      </p:sp>
      <p:pic>
        <p:nvPicPr>
          <p:cNvPr id="8" name="Content Placeholder 7">
            <a:extLst>
              <a:ext uri="{FF2B5EF4-FFF2-40B4-BE49-F238E27FC236}">
                <a16:creationId xmlns:a16="http://schemas.microsoft.com/office/drawing/2014/main" id="{A1C34F59-35FA-462D-D557-A9140E607B4C}"/>
              </a:ext>
            </a:extLst>
          </p:cNvPr>
          <p:cNvPicPr>
            <a:picLocks noGrp="1" noChangeAspect="1"/>
          </p:cNvPicPr>
          <p:nvPr>
            <p:ph idx="1"/>
          </p:nvPr>
        </p:nvPicPr>
        <p:blipFill>
          <a:blip r:embed="rId2"/>
          <a:stretch>
            <a:fillRect/>
          </a:stretch>
        </p:blipFill>
        <p:spPr>
          <a:xfrm>
            <a:off x="123825" y="1475346"/>
            <a:ext cx="11626451" cy="4754880"/>
          </a:xfrm>
          <a:prstGeom prst="rect">
            <a:avLst/>
          </a:prstGeom>
        </p:spPr>
      </p:pic>
      <p:sp>
        <p:nvSpPr>
          <p:cNvPr id="11" name="TextBox 10">
            <a:extLst>
              <a:ext uri="{FF2B5EF4-FFF2-40B4-BE49-F238E27FC236}">
                <a16:creationId xmlns:a16="http://schemas.microsoft.com/office/drawing/2014/main" id="{8A8565AF-7D29-1AC0-8C0D-EBB4EB51DE1D}"/>
              </a:ext>
            </a:extLst>
          </p:cNvPr>
          <p:cNvSpPr txBox="1"/>
          <p:nvPr/>
        </p:nvSpPr>
        <p:spPr>
          <a:xfrm>
            <a:off x="2505920" y="2228671"/>
            <a:ext cx="4271058" cy="1200329"/>
          </a:xfrm>
          <a:prstGeom prst="rect">
            <a:avLst/>
          </a:prstGeom>
          <a:noFill/>
        </p:spPr>
        <p:txBody>
          <a:bodyPr wrap="square" rtlCol="0">
            <a:spAutoFit/>
          </a:bodyPr>
          <a:lstStyle/>
          <a:p>
            <a:r>
              <a:rPr lang="en-US" sz="2400" dirty="0"/>
              <a:t>Between 12/19 and 4/25</a:t>
            </a:r>
          </a:p>
          <a:p>
            <a:r>
              <a:rPr lang="en-US" sz="2400" dirty="0"/>
              <a:t>NB employment flat</a:t>
            </a:r>
          </a:p>
          <a:p>
            <a:r>
              <a:rPr lang="en-US" sz="2400" dirty="0"/>
              <a:t>FB employment rose by 5000k</a:t>
            </a:r>
          </a:p>
        </p:txBody>
      </p:sp>
      <p:sp>
        <p:nvSpPr>
          <p:cNvPr id="9" name="TextBox 8">
            <a:extLst>
              <a:ext uri="{FF2B5EF4-FFF2-40B4-BE49-F238E27FC236}">
                <a16:creationId xmlns:a16="http://schemas.microsoft.com/office/drawing/2014/main" id="{66C4DA11-4456-5DAD-CAF6-22ADE719F4A2}"/>
              </a:ext>
            </a:extLst>
          </p:cNvPr>
          <p:cNvSpPr txBox="1"/>
          <p:nvPr/>
        </p:nvSpPr>
        <p:spPr>
          <a:xfrm>
            <a:off x="4556861" y="4286345"/>
            <a:ext cx="3788975" cy="830997"/>
          </a:xfrm>
          <a:prstGeom prst="rect">
            <a:avLst/>
          </a:prstGeom>
          <a:noFill/>
        </p:spPr>
        <p:txBody>
          <a:bodyPr wrap="square" rtlCol="0">
            <a:spAutoFit/>
          </a:bodyPr>
          <a:lstStyle/>
          <a:p>
            <a:r>
              <a:rPr lang="en-US" sz="2400" dirty="0"/>
              <a:t>Since 4/25 FB employment</a:t>
            </a:r>
          </a:p>
          <a:p>
            <a:r>
              <a:rPr lang="en-US" sz="2400" dirty="0"/>
              <a:t> fell by 1600k; NB up 700k</a:t>
            </a:r>
          </a:p>
        </p:txBody>
      </p:sp>
    </p:spTree>
    <p:extLst>
      <p:ext uri="{BB962C8B-B14F-4D97-AF65-F5344CB8AC3E}">
        <p14:creationId xmlns:p14="http://schemas.microsoft.com/office/powerpoint/2010/main" val="403561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22AF4-B875-397A-9DAC-475D548832C0}"/>
              </a:ext>
            </a:extLst>
          </p:cNvPr>
          <p:cNvSpPr>
            <a:spLocks noGrp="1"/>
          </p:cNvSpPr>
          <p:nvPr>
            <p:ph type="title"/>
          </p:nvPr>
        </p:nvSpPr>
        <p:spPr/>
        <p:txBody>
          <a:bodyPr/>
          <a:lstStyle/>
          <a:p>
            <a:r>
              <a:rPr lang="en-US" dirty="0">
                <a:solidFill>
                  <a:schemeClr val="bg1"/>
                </a:solidFill>
              </a:rPr>
              <a:t>BLS</a:t>
            </a:r>
            <a:r>
              <a:rPr lang="en-US" dirty="0"/>
              <a:t> September Jobs Surprise</a:t>
            </a:r>
          </a:p>
        </p:txBody>
      </p:sp>
      <p:sp>
        <p:nvSpPr>
          <p:cNvPr id="4" name="Slide Number Placeholder 3">
            <a:extLst>
              <a:ext uri="{FF2B5EF4-FFF2-40B4-BE49-F238E27FC236}">
                <a16:creationId xmlns:a16="http://schemas.microsoft.com/office/drawing/2014/main" id="{A22B054E-A102-4079-71F8-F2105A073A36}"/>
              </a:ext>
            </a:extLst>
          </p:cNvPr>
          <p:cNvSpPr>
            <a:spLocks noGrp="1"/>
          </p:cNvSpPr>
          <p:nvPr>
            <p:ph type="sldNum" sz="quarter" idx="12"/>
          </p:nvPr>
        </p:nvSpPr>
        <p:spPr/>
        <p:txBody>
          <a:bodyPr/>
          <a:lstStyle/>
          <a:p>
            <a:fld id="{D9F085D5-EC86-4F6A-B501-C1359CB39116}" type="slidenum">
              <a:rPr lang="en-GB" smtClean="0"/>
              <a:t>16</a:t>
            </a:fld>
            <a:endParaRPr lang="en-GB"/>
          </a:p>
        </p:txBody>
      </p:sp>
      <p:graphicFrame>
        <p:nvGraphicFramePr>
          <p:cNvPr id="10" name="Content Placeholder 9">
            <a:extLst>
              <a:ext uri="{FF2B5EF4-FFF2-40B4-BE49-F238E27FC236}">
                <a16:creationId xmlns:a16="http://schemas.microsoft.com/office/drawing/2014/main" id="{E0ECBEC8-F061-7B0D-437E-4D751CE6DDAB}"/>
              </a:ext>
            </a:extLst>
          </p:cNvPr>
          <p:cNvGraphicFramePr>
            <a:graphicFrameLocks noGrp="1" noChangeAspect="1"/>
          </p:cNvGraphicFramePr>
          <p:nvPr>
            <p:ph idx="1"/>
            <p:extLst>
              <p:ext uri="{D42A27DB-BD31-4B8C-83A1-F6EECF244321}">
                <p14:modId xmlns:p14="http://schemas.microsoft.com/office/powerpoint/2010/main" val="3959401831"/>
              </p:ext>
            </p:extLst>
          </p:nvPr>
        </p:nvGraphicFramePr>
        <p:xfrm>
          <a:off x="461080" y="1400771"/>
          <a:ext cx="11269839" cy="46634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5184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3B4C3-D6EB-A942-1582-F35495FDB0FE}"/>
              </a:ext>
            </a:extLst>
          </p:cNvPr>
          <p:cNvSpPr>
            <a:spLocks noGrp="1"/>
          </p:cNvSpPr>
          <p:nvPr>
            <p:ph type="title"/>
          </p:nvPr>
        </p:nvSpPr>
        <p:spPr>
          <a:xfrm>
            <a:off x="717880" y="0"/>
            <a:ext cx="10515600" cy="1325563"/>
          </a:xfrm>
        </p:spPr>
        <p:txBody>
          <a:bodyPr/>
          <a:lstStyle/>
          <a:p>
            <a:r>
              <a:rPr lang="en-US" dirty="0">
                <a:solidFill>
                  <a:schemeClr val="bg1"/>
                </a:solidFill>
              </a:rPr>
              <a:t>The </a:t>
            </a:r>
            <a:r>
              <a:rPr lang="en-US" dirty="0"/>
              <a:t>Real Side of the Economy is Still Good</a:t>
            </a:r>
          </a:p>
        </p:txBody>
      </p:sp>
      <p:sp>
        <p:nvSpPr>
          <p:cNvPr id="3" name="Content Placeholder 2">
            <a:extLst>
              <a:ext uri="{FF2B5EF4-FFF2-40B4-BE49-F238E27FC236}">
                <a16:creationId xmlns:a16="http://schemas.microsoft.com/office/drawing/2014/main" id="{AD4F28E7-2F1C-1249-5692-E26F5EE23CB8}"/>
              </a:ext>
            </a:extLst>
          </p:cNvPr>
          <p:cNvSpPr>
            <a:spLocks noGrp="1"/>
          </p:cNvSpPr>
          <p:nvPr>
            <p:ph idx="1"/>
          </p:nvPr>
        </p:nvSpPr>
        <p:spPr/>
        <p:txBody>
          <a:bodyPr/>
          <a:lstStyle/>
          <a:p>
            <a:r>
              <a:rPr lang="en-US" dirty="0"/>
              <a:t>GDP is very close to its potential.</a:t>
            </a:r>
          </a:p>
          <a:p>
            <a:r>
              <a:rPr lang="en-US" dirty="0"/>
              <a:t>The labor market as measured by the unemployment rate is fully recovered.</a:t>
            </a:r>
          </a:p>
          <a:p>
            <a:r>
              <a:rPr lang="en-US" dirty="0"/>
              <a:t>Macro Goal number 1, check</a:t>
            </a:r>
          </a:p>
          <a:p>
            <a:endParaRPr lang="en-US" dirty="0"/>
          </a:p>
          <a:p>
            <a:r>
              <a:rPr lang="en-US" dirty="0"/>
              <a:t>But what about goal number 2, the “nominal” side of the economy</a:t>
            </a:r>
          </a:p>
        </p:txBody>
      </p:sp>
      <p:sp>
        <p:nvSpPr>
          <p:cNvPr id="4" name="Slide Number Placeholder 3">
            <a:extLst>
              <a:ext uri="{FF2B5EF4-FFF2-40B4-BE49-F238E27FC236}">
                <a16:creationId xmlns:a16="http://schemas.microsoft.com/office/drawing/2014/main" id="{72AFAB1F-45B3-1D27-F3E2-B2A5A2E1FBEB}"/>
              </a:ext>
            </a:extLst>
          </p:cNvPr>
          <p:cNvSpPr>
            <a:spLocks noGrp="1"/>
          </p:cNvSpPr>
          <p:nvPr>
            <p:ph type="sldNum" sz="quarter" idx="12"/>
          </p:nvPr>
        </p:nvSpPr>
        <p:spPr/>
        <p:txBody>
          <a:bodyPr/>
          <a:lstStyle/>
          <a:p>
            <a:fld id="{D9F085D5-EC86-4F6A-B501-C1359CB39116}" type="slidenum">
              <a:rPr lang="en-GB" smtClean="0"/>
              <a:t>17</a:t>
            </a:fld>
            <a:endParaRPr lang="en-GB"/>
          </a:p>
        </p:txBody>
      </p:sp>
    </p:spTree>
    <p:extLst>
      <p:ext uri="{BB962C8B-B14F-4D97-AF65-F5344CB8AC3E}">
        <p14:creationId xmlns:p14="http://schemas.microsoft.com/office/powerpoint/2010/main" val="389004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6"/>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000"/>
              <a:buFont typeface="Calibri"/>
              <a:buNone/>
            </a:pPr>
            <a:r>
              <a:rPr lang="en-US" dirty="0">
                <a:solidFill>
                  <a:schemeClr val="lt1"/>
                </a:solidFill>
              </a:rPr>
              <a:t>Infl</a:t>
            </a:r>
            <a:r>
              <a:rPr lang="en-US" dirty="0"/>
              <a:t>ation during the Recovery (CPI)</a:t>
            </a:r>
            <a:endParaRPr dirty="0"/>
          </a:p>
        </p:txBody>
      </p:sp>
      <p:sp>
        <p:nvSpPr>
          <p:cNvPr id="252" name="Google Shape;252;p36"/>
          <p:cNvSpPr txBox="1">
            <a:spLocks noGrp="1"/>
          </p:cNvSpPr>
          <p:nvPr>
            <p:ph type="sldNum" idx="12"/>
          </p:nvPr>
        </p:nvSpPr>
        <p:spPr>
          <a:xfrm>
            <a:off x="9272751" y="6230226"/>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18</a:t>
            </a:fld>
            <a:endParaRPr dirty="0"/>
          </a:p>
        </p:txBody>
      </p:sp>
      <p:pic>
        <p:nvPicPr>
          <p:cNvPr id="6" name="Picture 5">
            <a:extLst>
              <a:ext uri="{FF2B5EF4-FFF2-40B4-BE49-F238E27FC236}">
                <a16:creationId xmlns:a16="http://schemas.microsoft.com/office/drawing/2014/main" id="{35731C01-7CC8-B550-B15F-F923F036EDF9}"/>
              </a:ext>
            </a:extLst>
          </p:cNvPr>
          <p:cNvPicPr>
            <a:picLocks noChangeAspect="1"/>
          </p:cNvPicPr>
          <p:nvPr/>
        </p:nvPicPr>
        <p:blipFill>
          <a:blip r:embed="rId3"/>
          <a:stretch>
            <a:fillRect/>
          </a:stretch>
        </p:blipFill>
        <p:spPr>
          <a:xfrm>
            <a:off x="0" y="1350818"/>
            <a:ext cx="12192000" cy="472004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1FA18-9357-0477-EF8B-0E18E9300D19}"/>
              </a:ext>
            </a:extLst>
          </p:cNvPr>
          <p:cNvSpPr>
            <a:spLocks noGrp="1"/>
          </p:cNvSpPr>
          <p:nvPr>
            <p:ph type="title"/>
          </p:nvPr>
        </p:nvSpPr>
        <p:spPr/>
        <p:txBody>
          <a:bodyPr/>
          <a:lstStyle/>
          <a:p>
            <a:r>
              <a:rPr lang="en-US" dirty="0">
                <a:solidFill>
                  <a:schemeClr val="bg1"/>
                </a:solidFill>
              </a:rPr>
              <a:t>Fed</a:t>
            </a:r>
            <a:r>
              <a:rPr lang="en-US" dirty="0"/>
              <a:t>’s Measure (PCE)</a:t>
            </a:r>
          </a:p>
        </p:txBody>
      </p:sp>
      <p:sp>
        <p:nvSpPr>
          <p:cNvPr id="4" name="Slide Number Placeholder 3">
            <a:extLst>
              <a:ext uri="{FF2B5EF4-FFF2-40B4-BE49-F238E27FC236}">
                <a16:creationId xmlns:a16="http://schemas.microsoft.com/office/drawing/2014/main" id="{0BF16646-1D1B-1231-90AF-9C1E2DA873EE}"/>
              </a:ext>
            </a:extLst>
          </p:cNvPr>
          <p:cNvSpPr>
            <a:spLocks noGrp="1"/>
          </p:cNvSpPr>
          <p:nvPr>
            <p:ph type="sldNum" sz="quarter" idx="12"/>
          </p:nvPr>
        </p:nvSpPr>
        <p:spPr/>
        <p:txBody>
          <a:bodyPr/>
          <a:lstStyle/>
          <a:p>
            <a:fld id="{D9F085D5-EC86-4F6A-B501-C1359CB39116}" type="slidenum">
              <a:rPr lang="en-GB" smtClean="0"/>
              <a:t>19</a:t>
            </a:fld>
            <a:endParaRPr lang="en-GB"/>
          </a:p>
        </p:txBody>
      </p:sp>
      <p:pic>
        <p:nvPicPr>
          <p:cNvPr id="12" name="Content Placeholder 11">
            <a:extLst>
              <a:ext uri="{FF2B5EF4-FFF2-40B4-BE49-F238E27FC236}">
                <a16:creationId xmlns:a16="http://schemas.microsoft.com/office/drawing/2014/main" id="{2CF20E64-4D1C-B0F2-CE32-7389E991E26D}"/>
              </a:ext>
            </a:extLst>
          </p:cNvPr>
          <p:cNvPicPr>
            <a:picLocks noGrp="1" noChangeAspect="1"/>
          </p:cNvPicPr>
          <p:nvPr>
            <p:ph idx="1"/>
          </p:nvPr>
        </p:nvPicPr>
        <p:blipFill>
          <a:blip r:embed="rId2"/>
          <a:stretch>
            <a:fillRect/>
          </a:stretch>
        </p:blipFill>
        <p:spPr>
          <a:xfrm>
            <a:off x="104809" y="1475408"/>
            <a:ext cx="11680724" cy="4621385"/>
          </a:xfrm>
          <a:prstGeom prst="rect">
            <a:avLst/>
          </a:prstGeom>
        </p:spPr>
      </p:pic>
      <p:sp>
        <p:nvSpPr>
          <p:cNvPr id="3" name="TextBox 2">
            <a:extLst>
              <a:ext uri="{FF2B5EF4-FFF2-40B4-BE49-F238E27FC236}">
                <a16:creationId xmlns:a16="http://schemas.microsoft.com/office/drawing/2014/main" id="{BE929EC9-C300-CB32-2B0C-C6D74E5425BD}"/>
              </a:ext>
            </a:extLst>
          </p:cNvPr>
          <p:cNvSpPr txBox="1"/>
          <p:nvPr/>
        </p:nvSpPr>
        <p:spPr>
          <a:xfrm>
            <a:off x="4794503" y="4085496"/>
            <a:ext cx="4188278" cy="461665"/>
          </a:xfrm>
          <a:prstGeom prst="rect">
            <a:avLst/>
          </a:prstGeom>
          <a:noFill/>
        </p:spPr>
        <p:txBody>
          <a:bodyPr wrap="square" rtlCol="0">
            <a:spAutoFit/>
          </a:bodyPr>
          <a:lstStyle/>
          <a:p>
            <a:r>
              <a:rPr lang="en-US" sz="2400" dirty="0"/>
              <a:t>Fed Doesn’t React until 3/2022</a:t>
            </a:r>
          </a:p>
        </p:txBody>
      </p:sp>
      <p:sp>
        <p:nvSpPr>
          <p:cNvPr id="5" name="TextBox 4">
            <a:extLst>
              <a:ext uri="{FF2B5EF4-FFF2-40B4-BE49-F238E27FC236}">
                <a16:creationId xmlns:a16="http://schemas.microsoft.com/office/drawing/2014/main" id="{75F330F2-F97E-8663-D129-2A3357EC1EA8}"/>
              </a:ext>
            </a:extLst>
          </p:cNvPr>
          <p:cNvSpPr txBox="1"/>
          <p:nvPr/>
        </p:nvSpPr>
        <p:spPr>
          <a:xfrm>
            <a:off x="1358751" y="3001104"/>
            <a:ext cx="4188278" cy="461665"/>
          </a:xfrm>
          <a:prstGeom prst="rect">
            <a:avLst/>
          </a:prstGeom>
          <a:noFill/>
        </p:spPr>
        <p:txBody>
          <a:bodyPr wrap="square" rtlCol="0">
            <a:spAutoFit/>
          </a:bodyPr>
          <a:lstStyle/>
          <a:p>
            <a:r>
              <a:rPr lang="en-US" sz="2400" dirty="0"/>
              <a:t>Inflation Accelerates 3/2021</a:t>
            </a:r>
          </a:p>
        </p:txBody>
      </p:sp>
      <p:sp>
        <p:nvSpPr>
          <p:cNvPr id="6" name="TextBox 5">
            <a:extLst>
              <a:ext uri="{FF2B5EF4-FFF2-40B4-BE49-F238E27FC236}">
                <a16:creationId xmlns:a16="http://schemas.microsoft.com/office/drawing/2014/main" id="{591D1D53-37A1-F98D-CE22-979E42FAC566}"/>
              </a:ext>
            </a:extLst>
          </p:cNvPr>
          <p:cNvSpPr txBox="1"/>
          <p:nvPr/>
        </p:nvSpPr>
        <p:spPr>
          <a:xfrm>
            <a:off x="6422442" y="4446523"/>
            <a:ext cx="5845307" cy="461665"/>
          </a:xfrm>
          <a:prstGeom prst="rect">
            <a:avLst/>
          </a:prstGeom>
          <a:noFill/>
        </p:spPr>
        <p:txBody>
          <a:bodyPr wrap="square" rtlCol="0">
            <a:spAutoFit/>
          </a:bodyPr>
          <a:lstStyle/>
          <a:p>
            <a:r>
              <a:rPr lang="en-US" sz="2400" dirty="0"/>
              <a:t>Progress towards the 2 % slows Spring 2024</a:t>
            </a:r>
          </a:p>
        </p:txBody>
      </p:sp>
      <p:sp>
        <p:nvSpPr>
          <p:cNvPr id="7" name="Oval 6">
            <a:extLst>
              <a:ext uri="{FF2B5EF4-FFF2-40B4-BE49-F238E27FC236}">
                <a16:creationId xmlns:a16="http://schemas.microsoft.com/office/drawing/2014/main" id="{D3D13AE2-0744-1126-AA34-60D972382DEA}"/>
              </a:ext>
            </a:extLst>
          </p:cNvPr>
          <p:cNvSpPr/>
          <p:nvPr/>
        </p:nvSpPr>
        <p:spPr>
          <a:xfrm>
            <a:off x="11085829" y="3462769"/>
            <a:ext cx="502973" cy="853559"/>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a:extLst>
              <a:ext uri="{FF2B5EF4-FFF2-40B4-BE49-F238E27FC236}">
                <a16:creationId xmlns:a16="http://schemas.microsoft.com/office/drawing/2014/main" id="{7AFDFB68-C725-5AC8-1E81-2EBDBAB4ECC4}"/>
              </a:ext>
            </a:extLst>
          </p:cNvPr>
          <p:cNvCxnSpPr/>
          <p:nvPr/>
        </p:nvCxnSpPr>
        <p:spPr>
          <a:xfrm>
            <a:off x="744718" y="4547161"/>
            <a:ext cx="10844084" cy="0"/>
          </a:xfrm>
          <a:prstGeom prst="line">
            <a:avLst/>
          </a:prstGeom>
          <a:ln w="28575"/>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848424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453B5-1EF9-86FF-AAF5-0886F298081F}"/>
              </a:ext>
            </a:extLst>
          </p:cNvPr>
          <p:cNvSpPr>
            <a:spLocks noGrp="1"/>
          </p:cNvSpPr>
          <p:nvPr>
            <p:ph type="title"/>
          </p:nvPr>
        </p:nvSpPr>
        <p:spPr/>
        <p:txBody>
          <a:bodyPr/>
          <a:lstStyle/>
          <a:p>
            <a:r>
              <a:rPr lang="en-US" dirty="0">
                <a:solidFill>
                  <a:schemeClr val="bg1"/>
                </a:solidFill>
              </a:rPr>
              <a:t>CPI</a:t>
            </a:r>
            <a:r>
              <a:rPr lang="en-US" dirty="0"/>
              <a:t> vs. PCE:  Differences</a:t>
            </a:r>
          </a:p>
        </p:txBody>
      </p:sp>
      <p:sp>
        <p:nvSpPr>
          <p:cNvPr id="4" name="Slide Number Placeholder 3">
            <a:extLst>
              <a:ext uri="{FF2B5EF4-FFF2-40B4-BE49-F238E27FC236}">
                <a16:creationId xmlns:a16="http://schemas.microsoft.com/office/drawing/2014/main" id="{5E2D577C-6A6C-F9B1-4AE0-DFB13D42E1CD}"/>
              </a:ext>
            </a:extLst>
          </p:cNvPr>
          <p:cNvSpPr>
            <a:spLocks noGrp="1"/>
          </p:cNvSpPr>
          <p:nvPr>
            <p:ph type="sldNum" sz="quarter" idx="12"/>
          </p:nvPr>
        </p:nvSpPr>
        <p:spPr/>
        <p:txBody>
          <a:bodyPr/>
          <a:lstStyle/>
          <a:p>
            <a:fld id="{D9F085D5-EC86-4F6A-B501-C1359CB39116}" type="slidenum">
              <a:rPr lang="en-GB" smtClean="0"/>
              <a:t>20</a:t>
            </a:fld>
            <a:endParaRPr lang="en-GB"/>
          </a:p>
        </p:txBody>
      </p:sp>
      <p:sp>
        <p:nvSpPr>
          <p:cNvPr id="8" name="TextBox 7">
            <a:extLst>
              <a:ext uri="{FF2B5EF4-FFF2-40B4-BE49-F238E27FC236}">
                <a16:creationId xmlns:a16="http://schemas.microsoft.com/office/drawing/2014/main" id="{92CB1EF5-DF00-37B3-ADFD-342F1DDDA0AE}"/>
              </a:ext>
            </a:extLst>
          </p:cNvPr>
          <p:cNvSpPr txBox="1"/>
          <p:nvPr/>
        </p:nvSpPr>
        <p:spPr>
          <a:xfrm>
            <a:off x="5990157" y="6466767"/>
            <a:ext cx="6565187" cy="307777"/>
          </a:xfrm>
          <a:prstGeom prst="rect">
            <a:avLst/>
          </a:prstGeom>
          <a:noFill/>
        </p:spPr>
        <p:txBody>
          <a:bodyPr wrap="square" rtlCol="0">
            <a:spAutoFit/>
          </a:bodyPr>
          <a:lstStyle/>
          <a:p>
            <a:r>
              <a:rPr lang="en-US" sz="1400" dirty="0"/>
              <a:t>https://www.brookings.edu/articles/how-does-the-government-measure-inflation/</a:t>
            </a:r>
          </a:p>
        </p:txBody>
      </p:sp>
      <p:sp>
        <p:nvSpPr>
          <p:cNvPr id="9" name="TextBox 8">
            <a:extLst>
              <a:ext uri="{FF2B5EF4-FFF2-40B4-BE49-F238E27FC236}">
                <a16:creationId xmlns:a16="http://schemas.microsoft.com/office/drawing/2014/main" id="{F65148E1-BE91-AD3C-F81D-0B26E02D57C7}"/>
              </a:ext>
            </a:extLst>
          </p:cNvPr>
          <p:cNvSpPr txBox="1"/>
          <p:nvPr/>
        </p:nvSpPr>
        <p:spPr>
          <a:xfrm>
            <a:off x="123371" y="1325563"/>
            <a:ext cx="3490686" cy="4031873"/>
          </a:xfrm>
          <a:prstGeom prst="rect">
            <a:avLst/>
          </a:prstGeom>
          <a:noFill/>
        </p:spPr>
        <p:txBody>
          <a:bodyPr wrap="square" rtlCol="0">
            <a:spAutoFit/>
          </a:bodyPr>
          <a:lstStyle/>
          <a:p>
            <a:r>
              <a:rPr lang="en-US" sz="3200" dirty="0"/>
              <a:t>CPI typically tends to be 0.3 pct point higher </a:t>
            </a:r>
          </a:p>
          <a:p>
            <a:r>
              <a:rPr lang="en-US" sz="3200" dirty="0"/>
              <a:t>Jul: 	</a:t>
            </a:r>
          </a:p>
          <a:p>
            <a:r>
              <a:rPr lang="en-US" sz="3200" dirty="0"/>
              <a:t>CPI, 3.3% </a:t>
            </a:r>
          </a:p>
          <a:p>
            <a:r>
              <a:rPr lang="en-US" sz="3200" dirty="0"/>
              <a:t>PCE, 3.7%</a:t>
            </a:r>
          </a:p>
          <a:p>
            <a:r>
              <a:rPr lang="en-US" sz="3200" dirty="0"/>
              <a:t>Core CPI, 2.5% </a:t>
            </a:r>
          </a:p>
          <a:p>
            <a:r>
              <a:rPr lang="en-US" sz="3200" dirty="0"/>
              <a:t>Core PCE, 3.4%.</a:t>
            </a:r>
          </a:p>
        </p:txBody>
      </p:sp>
      <p:pic>
        <p:nvPicPr>
          <p:cNvPr id="6" name="Content Placeholder 5" descr="How does the PCE weigh items compared to the CPI">
            <a:extLst>
              <a:ext uri="{FF2B5EF4-FFF2-40B4-BE49-F238E27FC236}">
                <a16:creationId xmlns:a16="http://schemas.microsoft.com/office/drawing/2014/main" id="{6363DF10-5EC8-4389-A3A0-2CDDE28E8E90}"/>
              </a:ext>
            </a:extLst>
          </p:cNvPr>
          <p:cNvPicPr>
            <a:picLocks noGrp="1" noChangeAspect="1"/>
          </p:cNvPicPr>
          <p:nvPr>
            <p:ph idx="1"/>
          </p:nvPr>
        </p:nvPicPr>
        <p:blipFill>
          <a:blip r:embed="rId2"/>
          <a:stretch>
            <a:fillRect/>
          </a:stretch>
        </p:blipFill>
        <p:spPr>
          <a:xfrm>
            <a:off x="2969963" y="2480551"/>
            <a:ext cx="9159365" cy="3931920"/>
          </a:xfrm>
          <a:prstGeom prst="rect">
            <a:avLst/>
          </a:prstGeom>
        </p:spPr>
      </p:pic>
    </p:spTree>
    <p:extLst>
      <p:ext uri="{BB962C8B-B14F-4D97-AF65-F5344CB8AC3E}">
        <p14:creationId xmlns:p14="http://schemas.microsoft.com/office/powerpoint/2010/main" val="13469325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4FFD4-2DF4-C082-AD27-FB800854E0ED}"/>
              </a:ext>
            </a:extLst>
          </p:cNvPr>
          <p:cNvSpPr>
            <a:spLocks noGrp="1"/>
          </p:cNvSpPr>
          <p:nvPr>
            <p:ph type="title"/>
          </p:nvPr>
        </p:nvSpPr>
        <p:spPr>
          <a:xfrm>
            <a:off x="750593" y="0"/>
            <a:ext cx="10515600" cy="1325563"/>
          </a:xfrm>
        </p:spPr>
        <p:txBody>
          <a:bodyPr/>
          <a:lstStyle/>
          <a:p>
            <a:r>
              <a:rPr lang="en-US" dirty="0">
                <a:solidFill>
                  <a:schemeClr val="bg1"/>
                </a:solidFill>
              </a:rPr>
              <a:t>“Aff</a:t>
            </a:r>
            <a:r>
              <a:rPr lang="en-US" dirty="0"/>
              <a:t>ordability”</a:t>
            </a:r>
          </a:p>
        </p:txBody>
      </p:sp>
      <p:sp>
        <p:nvSpPr>
          <p:cNvPr id="4" name="Slide Number Placeholder 3">
            <a:extLst>
              <a:ext uri="{FF2B5EF4-FFF2-40B4-BE49-F238E27FC236}">
                <a16:creationId xmlns:a16="http://schemas.microsoft.com/office/drawing/2014/main" id="{38946229-D5A1-B446-31B6-F2822B8FEC16}"/>
              </a:ext>
            </a:extLst>
          </p:cNvPr>
          <p:cNvSpPr>
            <a:spLocks noGrp="1"/>
          </p:cNvSpPr>
          <p:nvPr>
            <p:ph type="sldNum" sz="quarter" idx="12"/>
          </p:nvPr>
        </p:nvSpPr>
        <p:spPr/>
        <p:txBody>
          <a:bodyPr/>
          <a:lstStyle/>
          <a:p>
            <a:fld id="{D9F085D5-EC86-4F6A-B501-C1359CB39116}" type="slidenum">
              <a:rPr lang="en-GB" smtClean="0"/>
              <a:t>21</a:t>
            </a:fld>
            <a:endParaRPr lang="en-GB"/>
          </a:p>
        </p:txBody>
      </p:sp>
      <p:graphicFrame>
        <p:nvGraphicFramePr>
          <p:cNvPr id="6" name="Content Placeholder 5">
            <a:extLst>
              <a:ext uri="{FF2B5EF4-FFF2-40B4-BE49-F238E27FC236}">
                <a16:creationId xmlns:a16="http://schemas.microsoft.com/office/drawing/2014/main" id="{84517984-18B8-32B8-F229-81BC4C893F05}"/>
              </a:ext>
            </a:extLst>
          </p:cNvPr>
          <p:cNvGraphicFramePr>
            <a:graphicFrameLocks noGrp="1" noChangeAspect="1"/>
          </p:cNvGraphicFramePr>
          <p:nvPr>
            <p:ph idx="1"/>
            <p:extLst>
              <p:ext uri="{D42A27DB-BD31-4B8C-83A1-F6EECF244321}">
                <p14:modId xmlns:p14="http://schemas.microsoft.com/office/powerpoint/2010/main" val="889155296"/>
              </p:ext>
            </p:extLst>
          </p:nvPr>
        </p:nvGraphicFramePr>
        <p:xfrm>
          <a:off x="838200" y="1341120"/>
          <a:ext cx="10515600" cy="457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641916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AC6FF-BD55-B8D6-0E32-15B8E527D2FD}"/>
              </a:ext>
            </a:extLst>
          </p:cNvPr>
          <p:cNvSpPr>
            <a:spLocks noGrp="1"/>
          </p:cNvSpPr>
          <p:nvPr>
            <p:ph type="title"/>
          </p:nvPr>
        </p:nvSpPr>
        <p:spPr/>
        <p:txBody>
          <a:bodyPr/>
          <a:lstStyle/>
          <a:p>
            <a:r>
              <a:rPr lang="en-US" dirty="0">
                <a:solidFill>
                  <a:schemeClr val="bg1"/>
                </a:solidFill>
              </a:rPr>
              <a:t>Thr</a:t>
            </a:r>
            <a:r>
              <a:rPr lang="en-US" dirty="0">
                <a:solidFill>
                  <a:schemeClr val="accent5">
                    <a:lumMod val="50000"/>
                  </a:schemeClr>
                </a:solidFill>
              </a:rPr>
              <a:t>ee Measures of Cost of Housing Inflation</a:t>
            </a:r>
            <a:endParaRPr lang="en-US" dirty="0">
              <a:solidFill>
                <a:schemeClr val="bg1"/>
              </a:solidFill>
            </a:endParaRPr>
          </a:p>
        </p:txBody>
      </p:sp>
      <p:sp>
        <p:nvSpPr>
          <p:cNvPr id="4" name="Slide Number Placeholder 3">
            <a:extLst>
              <a:ext uri="{FF2B5EF4-FFF2-40B4-BE49-F238E27FC236}">
                <a16:creationId xmlns:a16="http://schemas.microsoft.com/office/drawing/2014/main" id="{27A0A66E-F21F-617D-7C5B-7E9C46AD9B25}"/>
              </a:ext>
            </a:extLst>
          </p:cNvPr>
          <p:cNvSpPr>
            <a:spLocks noGrp="1"/>
          </p:cNvSpPr>
          <p:nvPr>
            <p:ph type="sldNum" sz="quarter" idx="12"/>
          </p:nvPr>
        </p:nvSpPr>
        <p:spPr/>
        <p:txBody>
          <a:bodyPr/>
          <a:lstStyle/>
          <a:p>
            <a:fld id="{D9F085D5-EC86-4F6A-B501-C1359CB39116}" type="slidenum">
              <a:rPr lang="en-GB" smtClean="0"/>
              <a:t>22</a:t>
            </a:fld>
            <a:endParaRPr lang="en-GB"/>
          </a:p>
        </p:txBody>
      </p:sp>
      <p:graphicFrame>
        <p:nvGraphicFramePr>
          <p:cNvPr id="6" name="Content Placeholder 5">
            <a:extLst>
              <a:ext uri="{FF2B5EF4-FFF2-40B4-BE49-F238E27FC236}">
                <a16:creationId xmlns:a16="http://schemas.microsoft.com/office/drawing/2014/main" id="{1434BFEB-7CF5-30CF-333D-E85A4909533B}"/>
              </a:ext>
            </a:extLst>
          </p:cNvPr>
          <p:cNvGraphicFramePr>
            <a:graphicFrameLocks noGrp="1"/>
          </p:cNvGraphicFramePr>
          <p:nvPr>
            <p:ph idx="1"/>
            <p:extLst>
              <p:ext uri="{D42A27DB-BD31-4B8C-83A1-F6EECF244321}">
                <p14:modId xmlns:p14="http://schemas.microsoft.com/office/powerpoint/2010/main" val="1821860549"/>
              </p:ext>
            </p:extLst>
          </p:nvPr>
        </p:nvGraphicFramePr>
        <p:xfrm>
          <a:off x="838200" y="1325563"/>
          <a:ext cx="10515600" cy="49046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88809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1361C-07CD-D14E-053C-8DD7F1648685}"/>
              </a:ext>
            </a:extLst>
          </p:cNvPr>
          <p:cNvSpPr>
            <a:spLocks noGrp="1"/>
          </p:cNvSpPr>
          <p:nvPr>
            <p:ph type="title"/>
          </p:nvPr>
        </p:nvSpPr>
        <p:spPr>
          <a:xfrm>
            <a:off x="838200" y="340895"/>
            <a:ext cx="10739034" cy="1325563"/>
          </a:xfrm>
        </p:spPr>
        <p:txBody>
          <a:bodyPr/>
          <a:lstStyle/>
          <a:p>
            <a:r>
              <a:rPr lang="en-US" dirty="0">
                <a:solidFill>
                  <a:schemeClr val="bg1"/>
                </a:solidFill>
              </a:rPr>
              <a:t>Sto</a:t>
            </a:r>
            <a:r>
              <a:rPr lang="en-US" dirty="0"/>
              <a:t>ck Prices: Tariffs, What Tariffs; War, What War?</a:t>
            </a:r>
          </a:p>
        </p:txBody>
      </p:sp>
      <p:sp>
        <p:nvSpPr>
          <p:cNvPr id="4" name="Slide Number Placeholder 3">
            <a:extLst>
              <a:ext uri="{FF2B5EF4-FFF2-40B4-BE49-F238E27FC236}">
                <a16:creationId xmlns:a16="http://schemas.microsoft.com/office/drawing/2014/main" id="{EA884DAC-44E6-C6A7-814B-87B6D7DEDA4C}"/>
              </a:ext>
            </a:extLst>
          </p:cNvPr>
          <p:cNvSpPr>
            <a:spLocks noGrp="1"/>
          </p:cNvSpPr>
          <p:nvPr>
            <p:ph type="sldNum" sz="quarter" idx="12"/>
          </p:nvPr>
        </p:nvSpPr>
        <p:spPr/>
        <p:txBody>
          <a:bodyPr/>
          <a:lstStyle/>
          <a:p>
            <a:fld id="{D9F085D5-EC86-4F6A-B501-C1359CB39116}" type="slidenum">
              <a:rPr lang="en-GB" smtClean="0"/>
              <a:t>23</a:t>
            </a:fld>
            <a:endParaRPr lang="en-GB"/>
          </a:p>
        </p:txBody>
      </p:sp>
      <p:pic>
        <p:nvPicPr>
          <p:cNvPr id="7" name="Content Placeholder 6">
            <a:extLst>
              <a:ext uri="{FF2B5EF4-FFF2-40B4-BE49-F238E27FC236}">
                <a16:creationId xmlns:a16="http://schemas.microsoft.com/office/drawing/2014/main" id="{0F57AEAB-7D69-0994-74C1-EC97A92EE751}"/>
              </a:ext>
            </a:extLst>
          </p:cNvPr>
          <p:cNvPicPr>
            <a:picLocks noGrp="1" noChangeAspect="1"/>
          </p:cNvPicPr>
          <p:nvPr>
            <p:ph idx="1"/>
          </p:nvPr>
        </p:nvPicPr>
        <p:blipFill>
          <a:blip r:embed="rId3"/>
          <a:stretch>
            <a:fillRect/>
          </a:stretch>
        </p:blipFill>
        <p:spPr>
          <a:xfrm>
            <a:off x="425413" y="1514929"/>
            <a:ext cx="10515600" cy="4300575"/>
          </a:xfrm>
          <a:prstGeom prst="rect">
            <a:avLst/>
          </a:prstGeom>
        </p:spPr>
      </p:pic>
    </p:spTree>
    <p:extLst>
      <p:ext uri="{BB962C8B-B14F-4D97-AF65-F5344CB8AC3E}">
        <p14:creationId xmlns:p14="http://schemas.microsoft.com/office/powerpoint/2010/main" val="165646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68F95E2-D9B5-730E-CAF8-A9E471158F93}"/>
              </a:ext>
            </a:extLst>
          </p:cNvPr>
          <p:cNvPicPr>
            <a:picLocks noChangeAspect="1"/>
          </p:cNvPicPr>
          <p:nvPr/>
        </p:nvPicPr>
        <p:blipFill>
          <a:blip r:embed="rId3"/>
          <a:stretch>
            <a:fillRect/>
          </a:stretch>
        </p:blipFill>
        <p:spPr>
          <a:xfrm>
            <a:off x="0" y="1646513"/>
            <a:ext cx="11794649" cy="4583713"/>
          </a:xfrm>
          <a:prstGeom prst="rect">
            <a:avLst/>
          </a:prstGeom>
        </p:spPr>
      </p:pic>
      <p:sp>
        <p:nvSpPr>
          <p:cNvPr id="2" name="Title 1">
            <a:extLst>
              <a:ext uri="{FF2B5EF4-FFF2-40B4-BE49-F238E27FC236}">
                <a16:creationId xmlns:a16="http://schemas.microsoft.com/office/drawing/2014/main" id="{443602C0-8FBB-9802-1D05-3C5CE313F768}"/>
              </a:ext>
            </a:extLst>
          </p:cNvPr>
          <p:cNvSpPr>
            <a:spLocks noGrp="1"/>
          </p:cNvSpPr>
          <p:nvPr>
            <p:ph type="title"/>
          </p:nvPr>
        </p:nvSpPr>
        <p:spPr>
          <a:xfrm>
            <a:off x="741944" y="0"/>
            <a:ext cx="10515600" cy="1325563"/>
          </a:xfrm>
        </p:spPr>
        <p:txBody>
          <a:bodyPr/>
          <a:lstStyle/>
          <a:p>
            <a:r>
              <a:rPr lang="en-US" dirty="0">
                <a:solidFill>
                  <a:schemeClr val="bg1"/>
                </a:solidFill>
              </a:rPr>
              <a:t>Inte</a:t>
            </a:r>
            <a:r>
              <a:rPr lang="en-US" dirty="0"/>
              <a:t>rest Rates: Era of Falling Rates Over?</a:t>
            </a:r>
          </a:p>
        </p:txBody>
      </p:sp>
      <p:sp>
        <p:nvSpPr>
          <p:cNvPr id="4" name="Slide Number Placeholder 3">
            <a:extLst>
              <a:ext uri="{FF2B5EF4-FFF2-40B4-BE49-F238E27FC236}">
                <a16:creationId xmlns:a16="http://schemas.microsoft.com/office/drawing/2014/main" id="{0255E0BC-69DB-F19A-E9BE-5DD45F27163D}"/>
              </a:ext>
            </a:extLst>
          </p:cNvPr>
          <p:cNvSpPr>
            <a:spLocks noGrp="1"/>
          </p:cNvSpPr>
          <p:nvPr>
            <p:ph type="sldNum" sz="quarter" idx="12"/>
          </p:nvPr>
        </p:nvSpPr>
        <p:spPr/>
        <p:txBody>
          <a:bodyPr/>
          <a:lstStyle/>
          <a:p>
            <a:fld id="{D9F085D5-EC86-4F6A-B501-C1359CB39116}" type="slidenum">
              <a:rPr lang="en-GB" smtClean="0"/>
              <a:t>24</a:t>
            </a:fld>
            <a:endParaRPr lang="en-GB"/>
          </a:p>
        </p:txBody>
      </p:sp>
      <p:cxnSp>
        <p:nvCxnSpPr>
          <p:cNvPr id="10" name="Straight Connector 9">
            <a:extLst>
              <a:ext uri="{FF2B5EF4-FFF2-40B4-BE49-F238E27FC236}">
                <a16:creationId xmlns:a16="http://schemas.microsoft.com/office/drawing/2014/main" id="{808907EE-73F7-EB4D-51A7-0CB8E29C760C}"/>
              </a:ext>
            </a:extLst>
          </p:cNvPr>
          <p:cNvCxnSpPr>
            <a:cxnSpLocks/>
          </p:cNvCxnSpPr>
          <p:nvPr/>
        </p:nvCxnSpPr>
        <p:spPr>
          <a:xfrm>
            <a:off x="741944" y="3862586"/>
            <a:ext cx="7223705" cy="907377"/>
          </a:xfrm>
          <a:prstGeom prst="line">
            <a:avLst/>
          </a:prstGeom>
          <a:ln w="22225">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414DBA8D-42ED-5772-5E9D-4375B5742376}"/>
              </a:ext>
            </a:extLst>
          </p:cNvPr>
          <p:cNvSpPr/>
          <p:nvPr/>
        </p:nvSpPr>
        <p:spPr>
          <a:xfrm>
            <a:off x="11036242" y="2780220"/>
            <a:ext cx="758407" cy="1297559"/>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436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E0448-8D0E-1E9B-121A-322F3CEB8198}"/>
              </a:ext>
            </a:extLst>
          </p:cNvPr>
          <p:cNvSpPr>
            <a:spLocks noGrp="1"/>
          </p:cNvSpPr>
          <p:nvPr>
            <p:ph type="title"/>
          </p:nvPr>
        </p:nvSpPr>
        <p:spPr/>
        <p:txBody>
          <a:bodyPr/>
          <a:lstStyle/>
          <a:p>
            <a:r>
              <a:rPr lang="en-US" dirty="0">
                <a:solidFill>
                  <a:schemeClr val="bg1"/>
                </a:solidFill>
              </a:rPr>
              <a:t>Firs</a:t>
            </a:r>
            <a:r>
              <a:rPr lang="en-US" dirty="0">
                <a:solidFill>
                  <a:schemeClr val="accent5">
                    <a:lumMod val="50000"/>
                  </a:schemeClr>
                </a:solidFill>
              </a:rPr>
              <a:t>t Fact About Interest Rates on Bonds</a:t>
            </a:r>
            <a:endParaRPr lang="en-US" dirty="0">
              <a:solidFill>
                <a:schemeClr val="bg1"/>
              </a:solidFill>
            </a:endParaRPr>
          </a:p>
        </p:txBody>
      </p:sp>
      <p:sp>
        <p:nvSpPr>
          <p:cNvPr id="3" name="Content Placeholder 2">
            <a:extLst>
              <a:ext uri="{FF2B5EF4-FFF2-40B4-BE49-F238E27FC236}">
                <a16:creationId xmlns:a16="http://schemas.microsoft.com/office/drawing/2014/main" id="{874250B4-B758-B5D8-FC57-991F97968AB0}"/>
              </a:ext>
            </a:extLst>
          </p:cNvPr>
          <p:cNvSpPr>
            <a:spLocks noGrp="1"/>
          </p:cNvSpPr>
          <p:nvPr>
            <p:ph idx="1"/>
          </p:nvPr>
        </p:nvSpPr>
        <p:spPr/>
        <p:txBody>
          <a:bodyPr/>
          <a:lstStyle/>
          <a:p>
            <a:r>
              <a:rPr lang="en-US" dirty="0"/>
              <a:t>The stated or nominal interest rate has two parts</a:t>
            </a:r>
          </a:p>
          <a:p>
            <a:pPr marL="914400" lvl="1" indent="-457200">
              <a:buFont typeface="+mj-lt"/>
              <a:buAutoNum type="arabicPeriod"/>
            </a:pPr>
            <a:r>
              <a:rPr lang="en-US" dirty="0"/>
              <a:t>A compensation for expected inflation over the life of the bond.</a:t>
            </a:r>
          </a:p>
          <a:p>
            <a:pPr marL="914400" lvl="1" indent="-457200">
              <a:buFont typeface="+mj-lt"/>
              <a:buAutoNum type="arabicPeriod"/>
            </a:pPr>
            <a:r>
              <a:rPr lang="en-US" dirty="0"/>
              <a:t>A “real” return which is higher the riskier the bond.</a:t>
            </a:r>
          </a:p>
          <a:p>
            <a:r>
              <a:rPr lang="en-US" dirty="0"/>
              <a:t>Comparing US Bonds to Inflation protected US Bonds (TIPs) shows the two components.</a:t>
            </a:r>
          </a:p>
        </p:txBody>
      </p:sp>
      <p:sp>
        <p:nvSpPr>
          <p:cNvPr id="4" name="Slide Number Placeholder 3">
            <a:extLst>
              <a:ext uri="{FF2B5EF4-FFF2-40B4-BE49-F238E27FC236}">
                <a16:creationId xmlns:a16="http://schemas.microsoft.com/office/drawing/2014/main" id="{A4A15B03-3509-FCB4-C653-001C4E95DA2B}"/>
              </a:ext>
            </a:extLst>
          </p:cNvPr>
          <p:cNvSpPr>
            <a:spLocks noGrp="1"/>
          </p:cNvSpPr>
          <p:nvPr>
            <p:ph type="sldNum" sz="quarter" idx="12"/>
          </p:nvPr>
        </p:nvSpPr>
        <p:spPr/>
        <p:txBody>
          <a:bodyPr/>
          <a:lstStyle/>
          <a:p>
            <a:fld id="{D9F085D5-EC86-4F6A-B501-C1359CB39116}" type="slidenum">
              <a:rPr lang="en-GB" smtClean="0"/>
              <a:t>25</a:t>
            </a:fld>
            <a:endParaRPr lang="en-GB"/>
          </a:p>
        </p:txBody>
      </p:sp>
    </p:spTree>
    <p:extLst>
      <p:ext uri="{BB962C8B-B14F-4D97-AF65-F5344CB8AC3E}">
        <p14:creationId xmlns:p14="http://schemas.microsoft.com/office/powerpoint/2010/main" val="291821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64BFB-1E84-03CD-666E-EDA8004897C2}"/>
              </a:ext>
            </a:extLst>
          </p:cNvPr>
          <p:cNvSpPr>
            <a:spLocks noGrp="1"/>
          </p:cNvSpPr>
          <p:nvPr>
            <p:ph type="title"/>
          </p:nvPr>
        </p:nvSpPr>
        <p:spPr/>
        <p:txBody>
          <a:bodyPr/>
          <a:lstStyle/>
          <a:p>
            <a:r>
              <a:rPr lang="en-US" dirty="0">
                <a:solidFill>
                  <a:schemeClr val="bg1"/>
                </a:solidFill>
              </a:rPr>
              <a:t>The</a:t>
            </a:r>
            <a:r>
              <a:rPr lang="en-US" dirty="0">
                <a:solidFill>
                  <a:schemeClr val="accent5">
                    <a:lumMod val="50000"/>
                  </a:schemeClr>
                </a:solidFill>
              </a:rPr>
              <a:t> Rise in Government Bond Interest Rates</a:t>
            </a:r>
          </a:p>
        </p:txBody>
      </p:sp>
      <p:sp>
        <p:nvSpPr>
          <p:cNvPr id="4" name="Slide Number Placeholder 3">
            <a:extLst>
              <a:ext uri="{FF2B5EF4-FFF2-40B4-BE49-F238E27FC236}">
                <a16:creationId xmlns:a16="http://schemas.microsoft.com/office/drawing/2014/main" id="{EBFCC57D-7DD7-29F6-0B23-F157043F414D}"/>
              </a:ext>
            </a:extLst>
          </p:cNvPr>
          <p:cNvSpPr>
            <a:spLocks noGrp="1"/>
          </p:cNvSpPr>
          <p:nvPr>
            <p:ph type="sldNum" sz="quarter" idx="12"/>
          </p:nvPr>
        </p:nvSpPr>
        <p:spPr/>
        <p:txBody>
          <a:bodyPr/>
          <a:lstStyle/>
          <a:p>
            <a:fld id="{D9F085D5-EC86-4F6A-B501-C1359CB39116}" type="slidenum">
              <a:rPr lang="en-GB" smtClean="0"/>
              <a:t>26</a:t>
            </a:fld>
            <a:endParaRPr lang="en-GB"/>
          </a:p>
        </p:txBody>
      </p:sp>
      <p:pic>
        <p:nvPicPr>
          <p:cNvPr id="13" name="Picture 12">
            <a:extLst>
              <a:ext uri="{FF2B5EF4-FFF2-40B4-BE49-F238E27FC236}">
                <a16:creationId xmlns:a16="http://schemas.microsoft.com/office/drawing/2014/main" id="{1799AE4A-AA10-C893-ED50-E8D0933EE33A}"/>
              </a:ext>
            </a:extLst>
          </p:cNvPr>
          <p:cNvPicPr preferRelativeResize="0">
            <a:picLocks/>
          </p:cNvPicPr>
          <p:nvPr/>
        </p:nvPicPr>
        <p:blipFill>
          <a:blip r:embed="rId2"/>
          <a:stretch>
            <a:fillRect/>
          </a:stretch>
        </p:blipFill>
        <p:spPr>
          <a:xfrm>
            <a:off x="234413" y="1422083"/>
            <a:ext cx="11804904" cy="4389120"/>
          </a:xfrm>
          <a:prstGeom prst="rect">
            <a:avLst/>
          </a:prstGeom>
        </p:spPr>
      </p:pic>
      <p:cxnSp>
        <p:nvCxnSpPr>
          <p:cNvPr id="8" name="Straight Arrow Connector 7">
            <a:extLst>
              <a:ext uri="{FF2B5EF4-FFF2-40B4-BE49-F238E27FC236}">
                <a16:creationId xmlns:a16="http://schemas.microsoft.com/office/drawing/2014/main" id="{5C7ED347-3E70-182D-06E5-B5F96E27340B}"/>
              </a:ext>
            </a:extLst>
          </p:cNvPr>
          <p:cNvCxnSpPr>
            <a:cxnSpLocks/>
          </p:cNvCxnSpPr>
          <p:nvPr/>
        </p:nvCxnSpPr>
        <p:spPr>
          <a:xfrm flipV="1">
            <a:off x="965200" y="2865120"/>
            <a:ext cx="0" cy="2032000"/>
          </a:xfrm>
          <a:prstGeom prst="straightConnector1">
            <a:avLst/>
          </a:prstGeom>
          <a:ln w="19050"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9" name="TextBox 8">
            <a:extLst>
              <a:ext uri="{FF2B5EF4-FFF2-40B4-BE49-F238E27FC236}">
                <a16:creationId xmlns:a16="http://schemas.microsoft.com/office/drawing/2014/main" id="{AEB63290-223A-699A-20AD-49A97C45DB37}"/>
              </a:ext>
            </a:extLst>
          </p:cNvPr>
          <p:cNvSpPr txBox="1"/>
          <p:nvPr/>
        </p:nvSpPr>
        <p:spPr>
          <a:xfrm>
            <a:off x="1391920" y="3149600"/>
            <a:ext cx="1940560" cy="1200329"/>
          </a:xfrm>
          <a:prstGeom prst="rect">
            <a:avLst/>
          </a:prstGeom>
          <a:noFill/>
        </p:spPr>
        <p:txBody>
          <a:bodyPr wrap="square" rtlCol="0">
            <a:spAutoFit/>
          </a:bodyPr>
          <a:lstStyle/>
          <a:p>
            <a:r>
              <a:rPr lang="en-US" dirty="0"/>
              <a:t>Inflation Compensation</a:t>
            </a:r>
          </a:p>
          <a:p>
            <a:r>
              <a:rPr lang="en-US" dirty="0"/>
              <a:t>=</a:t>
            </a:r>
            <a:r>
              <a:rPr lang="en-US" dirty="0">
                <a:solidFill>
                  <a:schemeClr val="accent5"/>
                </a:solidFill>
              </a:rPr>
              <a:t>4.08-</a:t>
            </a:r>
            <a:r>
              <a:rPr lang="en-US" dirty="0">
                <a:solidFill>
                  <a:srgbClr val="FF0000"/>
                </a:solidFill>
              </a:rPr>
              <a:t>1.72</a:t>
            </a:r>
            <a:r>
              <a:rPr lang="en-US" dirty="0"/>
              <a:t>=</a:t>
            </a:r>
            <a:endParaRPr lang="en-US" dirty="0">
              <a:solidFill>
                <a:schemeClr val="accent5"/>
              </a:solidFill>
            </a:endParaRPr>
          </a:p>
          <a:p>
            <a:r>
              <a:rPr lang="en-US" dirty="0"/>
              <a:t>2.36%</a:t>
            </a:r>
          </a:p>
        </p:txBody>
      </p:sp>
      <p:cxnSp>
        <p:nvCxnSpPr>
          <p:cNvPr id="11" name="Straight Arrow Connector 10">
            <a:extLst>
              <a:ext uri="{FF2B5EF4-FFF2-40B4-BE49-F238E27FC236}">
                <a16:creationId xmlns:a16="http://schemas.microsoft.com/office/drawing/2014/main" id="{4B4E7113-5823-C280-421A-627DAA15834E}"/>
              </a:ext>
            </a:extLst>
          </p:cNvPr>
          <p:cNvCxnSpPr>
            <a:cxnSpLocks/>
          </p:cNvCxnSpPr>
          <p:nvPr/>
        </p:nvCxnSpPr>
        <p:spPr>
          <a:xfrm flipV="1">
            <a:off x="11846560" y="2085340"/>
            <a:ext cx="0" cy="2047240"/>
          </a:xfrm>
          <a:prstGeom prst="straightConnector1">
            <a:avLst/>
          </a:prstGeom>
          <a:ln w="19050" cap="flat" cmpd="sng" algn="ctr">
            <a:solidFill>
              <a:schemeClr val="dk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5857FEA1-8DF9-AADA-79EB-6DE01AF0C043}"/>
              </a:ext>
            </a:extLst>
          </p:cNvPr>
          <p:cNvSpPr txBox="1"/>
          <p:nvPr/>
        </p:nvSpPr>
        <p:spPr>
          <a:xfrm>
            <a:off x="10017027" y="2592615"/>
            <a:ext cx="1940560" cy="1200329"/>
          </a:xfrm>
          <a:prstGeom prst="rect">
            <a:avLst/>
          </a:prstGeom>
          <a:noFill/>
        </p:spPr>
        <p:txBody>
          <a:bodyPr wrap="square" rtlCol="0">
            <a:spAutoFit/>
          </a:bodyPr>
          <a:lstStyle/>
          <a:p>
            <a:r>
              <a:rPr lang="en-US" dirty="0"/>
              <a:t>Inflation Compensation</a:t>
            </a:r>
          </a:p>
          <a:p>
            <a:r>
              <a:rPr lang="en-US" dirty="0"/>
              <a:t>=</a:t>
            </a:r>
            <a:r>
              <a:rPr lang="en-US" dirty="0">
                <a:solidFill>
                  <a:schemeClr val="accent5"/>
                </a:solidFill>
              </a:rPr>
              <a:t>4.96-</a:t>
            </a:r>
            <a:r>
              <a:rPr lang="en-US" dirty="0">
                <a:solidFill>
                  <a:srgbClr val="FF0000"/>
                </a:solidFill>
              </a:rPr>
              <a:t>2.60</a:t>
            </a:r>
            <a:r>
              <a:rPr lang="en-US" dirty="0"/>
              <a:t>=</a:t>
            </a:r>
            <a:endParaRPr lang="en-US" dirty="0">
              <a:solidFill>
                <a:schemeClr val="accent5"/>
              </a:solidFill>
            </a:endParaRPr>
          </a:p>
          <a:p>
            <a:r>
              <a:rPr lang="en-US" dirty="0"/>
              <a:t>2.36%</a:t>
            </a:r>
          </a:p>
        </p:txBody>
      </p:sp>
    </p:spTree>
    <p:extLst>
      <p:ext uri="{BB962C8B-B14F-4D97-AF65-F5344CB8AC3E}">
        <p14:creationId xmlns:p14="http://schemas.microsoft.com/office/powerpoint/2010/main" val="1535903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D1748-6A15-0591-4B02-2DCAD0736447}"/>
              </a:ext>
            </a:extLst>
          </p:cNvPr>
          <p:cNvSpPr>
            <a:spLocks noGrp="1"/>
          </p:cNvSpPr>
          <p:nvPr>
            <p:ph type="title"/>
          </p:nvPr>
        </p:nvSpPr>
        <p:spPr/>
        <p:txBody>
          <a:bodyPr/>
          <a:lstStyle/>
          <a:p>
            <a:r>
              <a:rPr lang="en-US" dirty="0">
                <a:solidFill>
                  <a:schemeClr val="bg1"/>
                </a:solidFill>
              </a:rPr>
              <a:t>Wh</a:t>
            </a:r>
            <a:r>
              <a:rPr lang="en-US" dirty="0"/>
              <a:t>y Did the Real Interest Rate Rise?</a:t>
            </a:r>
          </a:p>
        </p:txBody>
      </p:sp>
      <p:sp>
        <p:nvSpPr>
          <p:cNvPr id="3" name="Content Placeholder 2">
            <a:extLst>
              <a:ext uri="{FF2B5EF4-FFF2-40B4-BE49-F238E27FC236}">
                <a16:creationId xmlns:a16="http://schemas.microsoft.com/office/drawing/2014/main" id="{D1FEDB4C-F7F8-B808-8988-9EBCD5E01E7D}"/>
              </a:ext>
            </a:extLst>
          </p:cNvPr>
          <p:cNvSpPr>
            <a:spLocks noGrp="1"/>
          </p:cNvSpPr>
          <p:nvPr>
            <p:ph idx="1"/>
          </p:nvPr>
        </p:nvSpPr>
        <p:spPr/>
        <p:txBody>
          <a:bodyPr/>
          <a:lstStyle/>
          <a:p>
            <a:pPr marL="514350" indent="-514350">
              <a:buFont typeface="+mj-lt"/>
              <a:buAutoNum type="arabicPeriod"/>
            </a:pPr>
            <a:r>
              <a:rPr lang="en-US" dirty="0"/>
              <a:t>US Government Bonds are Perceived to Be Riskier – Debt and Deficits are on an Unsustainable Path.</a:t>
            </a:r>
          </a:p>
          <a:p>
            <a:pPr marL="514350" indent="-514350">
              <a:buFont typeface="+mj-lt"/>
              <a:buAutoNum type="arabicPeriod"/>
            </a:pPr>
            <a:r>
              <a:rPr lang="en-US" dirty="0"/>
              <a:t>The Demand for Credit is Rising due to fiscal deficits and AI Investment spending.</a:t>
            </a:r>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C5156D02-B114-ABA7-6E1D-A0617BAA1D52}"/>
              </a:ext>
            </a:extLst>
          </p:cNvPr>
          <p:cNvSpPr>
            <a:spLocks noGrp="1"/>
          </p:cNvSpPr>
          <p:nvPr>
            <p:ph type="sldNum" sz="quarter" idx="12"/>
          </p:nvPr>
        </p:nvSpPr>
        <p:spPr/>
        <p:txBody>
          <a:bodyPr/>
          <a:lstStyle/>
          <a:p>
            <a:fld id="{D9F085D5-EC86-4F6A-B501-C1359CB39116}" type="slidenum">
              <a:rPr lang="en-GB" smtClean="0"/>
              <a:t>27</a:t>
            </a:fld>
            <a:endParaRPr lang="en-GB"/>
          </a:p>
        </p:txBody>
      </p:sp>
    </p:spTree>
    <p:extLst>
      <p:ext uri="{BB962C8B-B14F-4D97-AF65-F5344CB8AC3E}">
        <p14:creationId xmlns:p14="http://schemas.microsoft.com/office/powerpoint/2010/main" val="929871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08506-67E2-ECB7-9DE4-E0DD26AA88DA}"/>
              </a:ext>
            </a:extLst>
          </p:cNvPr>
          <p:cNvSpPr>
            <a:spLocks noGrp="1"/>
          </p:cNvSpPr>
          <p:nvPr>
            <p:ph type="title"/>
          </p:nvPr>
        </p:nvSpPr>
        <p:spPr/>
        <p:txBody>
          <a:bodyPr/>
          <a:lstStyle/>
          <a:p>
            <a:r>
              <a:rPr lang="en-US" dirty="0">
                <a:solidFill>
                  <a:schemeClr val="bg1"/>
                </a:solidFill>
              </a:rPr>
              <a:t>Sec</a:t>
            </a:r>
            <a:r>
              <a:rPr lang="en-US" dirty="0"/>
              <a:t>ond Fact</a:t>
            </a:r>
          </a:p>
        </p:txBody>
      </p:sp>
      <p:sp>
        <p:nvSpPr>
          <p:cNvPr id="3" name="Content Placeholder 2">
            <a:extLst>
              <a:ext uri="{FF2B5EF4-FFF2-40B4-BE49-F238E27FC236}">
                <a16:creationId xmlns:a16="http://schemas.microsoft.com/office/drawing/2014/main" id="{97663D12-5752-FE0C-1FE5-FC4AC43590BC}"/>
              </a:ext>
            </a:extLst>
          </p:cNvPr>
          <p:cNvSpPr>
            <a:spLocks noGrp="1"/>
          </p:cNvSpPr>
          <p:nvPr>
            <p:ph idx="1"/>
          </p:nvPr>
        </p:nvSpPr>
        <p:spPr/>
        <p:txBody>
          <a:bodyPr/>
          <a:lstStyle/>
          <a:p>
            <a:r>
              <a:rPr lang="en-US" dirty="0"/>
              <a:t>Long-term bond rates can also be decomposed into 2 different components:</a:t>
            </a:r>
          </a:p>
          <a:p>
            <a:pPr marL="971550" lvl="1" indent="-514350">
              <a:buFont typeface="+mj-lt"/>
              <a:buAutoNum type="arabicPeriod"/>
            </a:pPr>
            <a:r>
              <a:rPr lang="en-US" dirty="0"/>
              <a:t>The expected average of short-term rates over the life of the bond</a:t>
            </a:r>
          </a:p>
          <a:p>
            <a:pPr marL="971550" lvl="1" indent="-514350">
              <a:buFont typeface="+mj-lt"/>
              <a:buAutoNum type="arabicPeriod"/>
            </a:pPr>
            <a:r>
              <a:rPr lang="en-US" dirty="0"/>
              <a:t>A term risk premium because the price of long-term bonds is more volatile. than short term.</a:t>
            </a:r>
          </a:p>
        </p:txBody>
      </p:sp>
      <p:sp>
        <p:nvSpPr>
          <p:cNvPr id="4" name="Slide Number Placeholder 3">
            <a:extLst>
              <a:ext uri="{FF2B5EF4-FFF2-40B4-BE49-F238E27FC236}">
                <a16:creationId xmlns:a16="http://schemas.microsoft.com/office/drawing/2014/main" id="{3A637251-D9DC-7110-36DB-E3400BA6BB25}"/>
              </a:ext>
            </a:extLst>
          </p:cNvPr>
          <p:cNvSpPr>
            <a:spLocks noGrp="1"/>
          </p:cNvSpPr>
          <p:nvPr>
            <p:ph type="sldNum" sz="quarter" idx="12"/>
          </p:nvPr>
        </p:nvSpPr>
        <p:spPr/>
        <p:txBody>
          <a:bodyPr/>
          <a:lstStyle/>
          <a:p>
            <a:fld id="{D9F085D5-EC86-4F6A-B501-C1359CB39116}" type="slidenum">
              <a:rPr lang="en-GB" smtClean="0"/>
              <a:t>28</a:t>
            </a:fld>
            <a:endParaRPr lang="en-GB"/>
          </a:p>
        </p:txBody>
      </p:sp>
    </p:spTree>
    <p:extLst>
      <p:ext uri="{BB962C8B-B14F-4D97-AF65-F5344CB8AC3E}">
        <p14:creationId xmlns:p14="http://schemas.microsoft.com/office/powerpoint/2010/main" val="942158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670EA-CF62-5257-ACB6-7815DFE86FC0}"/>
              </a:ext>
            </a:extLst>
          </p:cNvPr>
          <p:cNvSpPr>
            <a:spLocks noGrp="1"/>
          </p:cNvSpPr>
          <p:nvPr>
            <p:ph type="title"/>
          </p:nvPr>
        </p:nvSpPr>
        <p:spPr/>
        <p:txBody>
          <a:bodyPr/>
          <a:lstStyle/>
          <a:p>
            <a:r>
              <a:rPr lang="en-US" dirty="0">
                <a:solidFill>
                  <a:schemeClr val="bg1"/>
                </a:solidFill>
              </a:rPr>
              <a:t>An</a:t>
            </a:r>
            <a:r>
              <a:rPr lang="en-US" dirty="0">
                <a:solidFill>
                  <a:schemeClr val="accent5">
                    <a:lumMod val="50000"/>
                  </a:schemeClr>
                </a:solidFill>
              </a:rPr>
              <a:t> Example:  Interest Rates on 1 &amp;2-yr Bonds</a:t>
            </a:r>
            <a:endParaRPr lang="en-US" dirty="0">
              <a:solidFill>
                <a:schemeClr val="bg1"/>
              </a:solidFill>
            </a:endParaRPr>
          </a:p>
        </p:txBody>
      </p:sp>
      <p:pic>
        <p:nvPicPr>
          <p:cNvPr id="6" name="Content Placeholder 5">
            <a:extLst>
              <a:ext uri="{FF2B5EF4-FFF2-40B4-BE49-F238E27FC236}">
                <a16:creationId xmlns:a16="http://schemas.microsoft.com/office/drawing/2014/main" id="{CE426E40-D5F2-0532-BF39-263113EE3475}"/>
              </a:ext>
            </a:extLst>
          </p:cNvPr>
          <p:cNvPicPr>
            <a:picLocks noGrp="1" noChangeAspect="1"/>
          </p:cNvPicPr>
          <p:nvPr>
            <p:ph idx="1"/>
          </p:nvPr>
        </p:nvPicPr>
        <p:blipFill>
          <a:blip r:embed="rId2"/>
          <a:stretch>
            <a:fillRect/>
          </a:stretch>
        </p:blipFill>
        <p:spPr>
          <a:xfrm>
            <a:off x="60959" y="1435510"/>
            <a:ext cx="12070082" cy="4650658"/>
          </a:xfrm>
          <a:prstGeom prst="rect">
            <a:avLst/>
          </a:prstGeom>
        </p:spPr>
      </p:pic>
      <p:sp>
        <p:nvSpPr>
          <p:cNvPr id="4" name="Slide Number Placeholder 3">
            <a:extLst>
              <a:ext uri="{FF2B5EF4-FFF2-40B4-BE49-F238E27FC236}">
                <a16:creationId xmlns:a16="http://schemas.microsoft.com/office/drawing/2014/main" id="{231F2BBB-9AE2-9519-3B33-419826F57B64}"/>
              </a:ext>
            </a:extLst>
          </p:cNvPr>
          <p:cNvSpPr>
            <a:spLocks noGrp="1"/>
          </p:cNvSpPr>
          <p:nvPr>
            <p:ph type="sldNum" sz="quarter" idx="12"/>
          </p:nvPr>
        </p:nvSpPr>
        <p:spPr/>
        <p:txBody>
          <a:bodyPr/>
          <a:lstStyle/>
          <a:p>
            <a:fld id="{D9F085D5-EC86-4F6A-B501-C1359CB39116}" type="slidenum">
              <a:rPr lang="en-GB" smtClean="0"/>
              <a:t>29</a:t>
            </a:fld>
            <a:endParaRPr lang="en-GB"/>
          </a:p>
        </p:txBody>
      </p:sp>
      <p:sp>
        <p:nvSpPr>
          <p:cNvPr id="7" name="TextBox 6">
            <a:extLst>
              <a:ext uri="{FF2B5EF4-FFF2-40B4-BE49-F238E27FC236}">
                <a16:creationId xmlns:a16="http://schemas.microsoft.com/office/drawing/2014/main" id="{9E308F6E-E539-6524-1D8E-E4F098F89E5E}"/>
              </a:ext>
            </a:extLst>
          </p:cNvPr>
          <p:cNvSpPr txBox="1"/>
          <p:nvPr/>
        </p:nvSpPr>
        <p:spPr>
          <a:xfrm>
            <a:off x="914400" y="2560510"/>
            <a:ext cx="3598606" cy="923330"/>
          </a:xfrm>
          <a:prstGeom prst="rect">
            <a:avLst/>
          </a:prstGeom>
          <a:noFill/>
        </p:spPr>
        <p:txBody>
          <a:bodyPr wrap="square" rtlCol="0">
            <a:spAutoFit/>
          </a:bodyPr>
          <a:lstStyle/>
          <a:p>
            <a:r>
              <a:rPr lang="en-US" dirty="0"/>
              <a:t>Why would anyone buy a 2-yr bond paying 3.54%, when they could buy a 1-yr bond paying 3.68%</a:t>
            </a:r>
          </a:p>
        </p:txBody>
      </p:sp>
      <p:cxnSp>
        <p:nvCxnSpPr>
          <p:cNvPr id="9" name="Straight Arrow Connector 8">
            <a:extLst>
              <a:ext uri="{FF2B5EF4-FFF2-40B4-BE49-F238E27FC236}">
                <a16:creationId xmlns:a16="http://schemas.microsoft.com/office/drawing/2014/main" id="{84B47AF7-104B-DAD1-3CAB-CE7CEBC46019}"/>
              </a:ext>
            </a:extLst>
          </p:cNvPr>
          <p:cNvCxnSpPr>
            <a:cxnSpLocks/>
          </p:cNvCxnSpPr>
          <p:nvPr/>
        </p:nvCxnSpPr>
        <p:spPr>
          <a:xfrm flipH="1">
            <a:off x="838200" y="3429000"/>
            <a:ext cx="2041634" cy="823367"/>
          </a:xfrm>
          <a:prstGeom prst="straightConnector1">
            <a:avLst/>
          </a:prstGeom>
          <a:ln w="19050" cap="flat" cmpd="sng" algn="ctr">
            <a:solidFill>
              <a:srgbClr val="C0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1" name="Straight Arrow Connector 10">
            <a:extLst>
              <a:ext uri="{FF2B5EF4-FFF2-40B4-BE49-F238E27FC236}">
                <a16:creationId xmlns:a16="http://schemas.microsoft.com/office/drawing/2014/main" id="{FAC86ED7-0163-6AAB-317D-1F06A04104EB}"/>
              </a:ext>
            </a:extLst>
          </p:cNvPr>
          <p:cNvCxnSpPr>
            <a:cxnSpLocks/>
          </p:cNvCxnSpPr>
          <p:nvPr/>
        </p:nvCxnSpPr>
        <p:spPr>
          <a:xfrm flipH="1">
            <a:off x="838200" y="3170904"/>
            <a:ext cx="966952" cy="129599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DE989B2A-18F9-C38A-73F2-0C441D6B0060}"/>
              </a:ext>
            </a:extLst>
          </p:cNvPr>
          <p:cNvSpPr txBox="1"/>
          <p:nvPr/>
        </p:nvSpPr>
        <p:spPr>
          <a:xfrm>
            <a:off x="7073461" y="2087038"/>
            <a:ext cx="5223641" cy="369332"/>
          </a:xfrm>
          <a:prstGeom prst="rect">
            <a:avLst/>
          </a:prstGeom>
          <a:noFill/>
        </p:spPr>
        <p:txBody>
          <a:bodyPr wrap="square" rtlCol="0">
            <a:spAutoFit/>
          </a:bodyPr>
          <a:lstStyle/>
          <a:p>
            <a:r>
              <a:rPr lang="en-US" dirty="0"/>
              <a:t>Why has the 2-yr rate risen above the 1-yr rate?</a:t>
            </a:r>
          </a:p>
        </p:txBody>
      </p:sp>
    </p:spTree>
    <p:extLst>
      <p:ext uri="{BB962C8B-B14F-4D97-AF65-F5344CB8AC3E}">
        <p14:creationId xmlns:p14="http://schemas.microsoft.com/office/powerpoint/2010/main" val="3446788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B5792-DE59-9230-C5FF-FAD5529D6BB8}"/>
              </a:ext>
            </a:extLst>
          </p:cNvPr>
          <p:cNvSpPr>
            <a:spLocks noGrp="1"/>
          </p:cNvSpPr>
          <p:nvPr>
            <p:ph type="title"/>
          </p:nvPr>
        </p:nvSpPr>
        <p:spPr/>
        <p:txBody>
          <a:bodyPr/>
          <a:lstStyle/>
          <a:p>
            <a:r>
              <a:rPr lang="en-US" dirty="0">
                <a:solidFill>
                  <a:schemeClr val="bg1"/>
                </a:solidFill>
              </a:rPr>
              <a:t>Put</a:t>
            </a:r>
            <a:r>
              <a:rPr lang="en-US" dirty="0"/>
              <a:t>ting it All Together</a:t>
            </a:r>
          </a:p>
        </p:txBody>
      </p:sp>
      <p:sp>
        <p:nvSpPr>
          <p:cNvPr id="3" name="Content Placeholder 2">
            <a:extLst>
              <a:ext uri="{FF2B5EF4-FFF2-40B4-BE49-F238E27FC236}">
                <a16:creationId xmlns:a16="http://schemas.microsoft.com/office/drawing/2014/main" id="{A840F1EF-0CD2-9FE8-8889-A73C8E434377}"/>
              </a:ext>
            </a:extLst>
          </p:cNvPr>
          <p:cNvSpPr>
            <a:spLocks noGrp="1"/>
          </p:cNvSpPr>
          <p:nvPr>
            <p:ph idx="1"/>
          </p:nvPr>
        </p:nvSpPr>
        <p:spPr>
          <a:xfrm>
            <a:off x="838199" y="1570730"/>
            <a:ext cx="10737915" cy="4351338"/>
          </a:xfrm>
        </p:spPr>
        <p:txBody>
          <a:bodyPr>
            <a:normAutofit fontScale="85000" lnSpcReduction="10000"/>
          </a:bodyPr>
          <a:lstStyle/>
          <a:p>
            <a:r>
              <a:rPr lang="en-US" dirty="0"/>
              <a:t>The Interest rate on long-term bonds depends on:</a:t>
            </a:r>
          </a:p>
          <a:p>
            <a:pPr marL="514350" indent="-514350">
              <a:buFont typeface="+mj-lt"/>
              <a:buAutoNum type="arabicPeriod"/>
            </a:pPr>
            <a:r>
              <a:rPr lang="en-US" dirty="0"/>
              <a:t> The real short-term rate.</a:t>
            </a:r>
          </a:p>
          <a:p>
            <a:pPr marL="514350" indent="-514350">
              <a:buFont typeface="+mj-lt"/>
              <a:buAutoNum type="arabicPeriod"/>
            </a:pPr>
            <a:r>
              <a:rPr lang="en-US" dirty="0"/>
              <a:t>Expected inflation.</a:t>
            </a:r>
          </a:p>
          <a:p>
            <a:pPr marL="514350" indent="-514350">
              <a:buFont typeface="+mj-lt"/>
              <a:buAutoNum type="arabicPeriod"/>
            </a:pPr>
            <a:r>
              <a:rPr lang="en-US" dirty="0"/>
              <a:t>The expected path of future short-term rates.</a:t>
            </a:r>
          </a:p>
          <a:p>
            <a:pPr marL="514350" indent="-514350">
              <a:buFont typeface="+mj-lt"/>
              <a:buAutoNum type="arabicPeriod"/>
            </a:pPr>
            <a:r>
              <a:rPr lang="en-US" dirty="0"/>
              <a:t>Risk premiums.</a:t>
            </a:r>
          </a:p>
          <a:p>
            <a:pPr marL="0" indent="0">
              <a:buNone/>
            </a:pPr>
            <a:endParaRPr lang="en-US" dirty="0"/>
          </a:p>
          <a:p>
            <a:pPr marL="0" indent="0">
              <a:buNone/>
            </a:pPr>
            <a:r>
              <a:rPr lang="en-US" dirty="0"/>
              <a:t>Why Bother?</a:t>
            </a:r>
          </a:p>
          <a:p>
            <a:pPr marL="0" indent="0">
              <a:buNone/>
            </a:pPr>
            <a:r>
              <a:rPr lang="en-US" dirty="0"/>
              <a:t>Because the long-term interest rates (e.g., mortgage rates) have the most influence on aggregate demand by affecting house buying, business investment and stock prices. (Also, have major implications for fiscal sustainability)</a:t>
            </a:r>
          </a:p>
          <a:p>
            <a:pPr marL="0" indent="0">
              <a:buNone/>
            </a:pPr>
            <a:r>
              <a:rPr lang="en-US" dirty="0"/>
              <a:t>Note the importance of expected future inflation and the path of short-terms rates</a:t>
            </a:r>
          </a:p>
        </p:txBody>
      </p:sp>
      <p:sp>
        <p:nvSpPr>
          <p:cNvPr id="4" name="Slide Number Placeholder 3">
            <a:extLst>
              <a:ext uri="{FF2B5EF4-FFF2-40B4-BE49-F238E27FC236}">
                <a16:creationId xmlns:a16="http://schemas.microsoft.com/office/drawing/2014/main" id="{712669F8-52D5-819D-7AC6-B213D20FB7DC}"/>
              </a:ext>
            </a:extLst>
          </p:cNvPr>
          <p:cNvSpPr>
            <a:spLocks noGrp="1"/>
          </p:cNvSpPr>
          <p:nvPr>
            <p:ph type="sldNum" sz="quarter" idx="12"/>
          </p:nvPr>
        </p:nvSpPr>
        <p:spPr/>
        <p:txBody>
          <a:bodyPr/>
          <a:lstStyle/>
          <a:p>
            <a:fld id="{D9F085D5-EC86-4F6A-B501-C1359CB39116}" type="slidenum">
              <a:rPr lang="en-GB" smtClean="0"/>
              <a:t>30</a:t>
            </a:fld>
            <a:endParaRPr lang="en-GB"/>
          </a:p>
        </p:txBody>
      </p:sp>
    </p:spTree>
    <p:extLst>
      <p:ext uri="{BB962C8B-B14F-4D97-AF65-F5344CB8AC3E}">
        <p14:creationId xmlns:p14="http://schemas.microsoft.com/office/powerpoint/2010/main" val="2118638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500"/>
                                        <p:tgtEl>
                                          <p:spTgt spid="3">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fade">
                                      <p:cBhvr>
                                        <p:cTn id="36"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0DF7B-BC1F-1BEB-0BB5-7CA3FB242908}"/>
              </a:ext>
            </a:extLst>
          </p:cNvPr>
          <p:cNvSpPr>
            <a:spLocks noGrp="1"/>
          </p:cNvSpPr>
          <p:nvPr>
            <p:ph type="title"/>
          </p:nvPr>
        </p:nvSpPr>
        <p:spPr/>
        <p:txBody>
          <a:bodyPr/>
          <a:lstStyle/>
          <a:p>
            <a:r>
              <a:rPr lang="en-US" dirty="0">
                <a:solidFill>
                  <a:schemeClr val="bg1"/>
                </a:solidFill>
              </a:rPr>
              <a:t>The </a:t>
            </a:r>
            <a:r>
              <a:rPr lang="en-US" dirty="0">
                <a:solidFill>
                  <a:schemeClr val="accent5">
                    <a:lumMod val="50000"/>
                  </a:schemeClr>
                </a:solidFill>
              </a:rPr>
              <a:t>State of the Economy &amp; the Future</a:t>
            </a:r>
          </a:p>
        </p:txBody>
      </p:sp>
      <p:sp>
        <p:nvSpPr>
          <p:cNvPr id="3" name="Content Placeholder 2">
            <a:extLst>
              <a:ext uri="{FF2B5EF4-FFF2-40B4-BE49-F238E27FC236}">
                <a16:creationId xmlns:a16="http://schemas.microsoft.com/office/drawing/2014/main" id="{0A854723-8240-3A30-2CE7-BDA5D5E71C4E}"/>
              </a:ext>
            </a:extLst>
          </p:cNvPr>
          <p:cNvSpPr>
            <a:spLocks noGrp="1"/>
          </p:cNvSpPr>
          <p:nvPr>
            <p:ph idx="1"/>
          </p:nvPr>
        </p:nvSpPr>
        <p:spPr/>
        <p:txBody>
          <a:bodyPr>
            <a:normAutofit/>
          </a:bodyPr>
          <a:lstStyle/>
          <a:p>
            <a:r>
              <a:rPr lang="en-US" dirty="0"/>
              <a:t>The key indicators for judging the macro economy are still good</a:t>
            </a:r>
          </a:p>
          <a:p>
            <a:pPr lvl="1"/>
            <a:r>
              <a:rPr lang="en-US" dirty="0"/>
              <a:t>Output and unemployment are close to their “full employment” levels, although the labor market data may be getting worse</a:t>
            </a:r>
          </a:p>
          <a:p>
            <a:pPr lvl="1"/>
            <a:r>
              <a:rPr lang="en-US" dirty="0"/>
              <a:t>Inflation is still elevated, but some of this is due to “price shocks.”</a:t>
            </a:r>
          </a:p>
          <a:p>
            <a:r>
              <a:rPr lang="en-US" dirty="0"/>
              <a:t>Concerns</a:t>
            </a:r>
          </a:p>
          <a:p>
            <a:pPr marL="914400" lvl="1" indent="-457200">
              <a:buFont typeface="+mj-lt"/>
              <a:buAutoNum type="arabicPeriod"/>
            </a:pPr>
            <a:r>
              <a:rPr lang="en-US" dirty="0"/>
              <a:t>Growth in demand could be weakening.</a:t>
            </a:r>
          </a:p>
          <a:p>
            <a:pPr marL="914400" lvl="1" indent="-457200">
              <a:buFont typeface="+mj-lt"/>
              <a:buAutoNum type="arabicPeriod"/>
            </a:pPr>
            <a:r>
              <a:rPr lang="en-US" dirty="0"/>
              <a:t>AI bubble bursts?</a:t>
            </a:r>
          </a:p>
          <a:p>
            <a:pPr marL="914400" lvl="1" indent="-457200">
              <a:buFont typeface="+mj-lt"/>
              <a:buAutoNum type="arabicPeriod"/>
            </a:pPr>
            <a:r>
              <a:rPr lang="en-US" dirty="0"/>
              <a:t>Price shocks may get worse due to war in Iran.</a:t>
            </a:r>
          </a:p>
          <a:p>
            <a:r>
              <a:rPr lang="en-US" dirty="0"/>
              <a:t>Major Uncertainty:  the Future of the Fed &amp; Monetary Policy</a:t>
            </a:r>
          </a:p>
          <a:p>
            <a:endParaRPr lang="en-US" dirty="0"/>
          </a:p>
        </p:txBody>
      </p:sp>
      <p:sp>
        <p:nvSpPr>
          <p:cNvPr id="4" name="Slide Number Placeholder 3">
            <a:extLst>
              <a:ext uri="{FF2B5EF4-FFF2-40B4-BE49-F238E27FC236}">
                <a16:creationId xmlns:a16="http://schemas.microsoft.com/office/drawing/2014/main" id="{ACF59B1C-CDB6-F9FC-5F35-75BA2042DF96}"/>
              </a:ext>
            </a:extLst>
          </p:cNvPr>
          <p:cNvSpPr>
            <a:spLocks noGrp="1"/>
          </p:cNvSpPr>
          <p:nvPr>
            <p:ph type="sldNum" sz="quarter" idx="12"/>
          </p:nvPr>
        </p:nvSpPr>
        <p:spPr/>
        <p:txBody>
          <a:bodyPr/>
          <a:lstStyle/>
          <a:p>
            <a:fld id="{D9F085D5-EC86-4F6A-B501-C1359CB39116}" type="slidenum">
              <a:rPr lang="en-GB" smtClean="0"/>
              <a:t>31</a:t>
            </a:fld>
            <a:endParaRPr lang="en-GB"/>
          </a:p>
        </p:txBody>
      </p:sp>
    </p:spTree>
    <p:extLst>
      <p:ext uri="{BB962C8B-B14F-4D97-AF65-F5344CB8AC3E}">
        <p14:creationId xmlns:p14="http://schemas.microsoft.com/office/powerpoint/2010/main" val="338313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B4BBA-DAB0-4288-86CA-E1FF10863FF6}"/>
              </a:ext>
            </a:extLst>
          </p:cNvPr>
          <p:cNvSpPr>
            <a:spLocks noGrp="1"/>
          </p:cNvSpPr>
          <p:nvPr>
            <p:ph type="title"/>
          </p:nvPr>
        </p:nvSpPr>
        <p:spPr/>
        <p:txBody>
          <a:bodyPr/>
          <a:lstStyle/>
          <a:p>
            <a:r>
              <a:rPr lang="en-US" dirty="0">
                <a:solidFill>
                  <a:schemeClr val="bg1"/>
                </a:solidFill>
              </a:rPr>
              <a:t>Sta</a:t>
            </a:r>
            <a:r>
              <a:rPr lang="en-US" dirty="0"/>
              <a:t>bilizer in Chief:  the Fed</a:t>
            </a:r>
          </a:p>
        </p:txBody>
      </p:sp>
      <p:sp>
        <p:nvSpPr>
          <p:cNvPr id="3" name="Content Placeholder 2">
            <a:extLst>
              <a:ext uri="{FF2B5EF4-FFF2-40B4-BE49-F238E27FC236}">
                <a16:creationId xmlns:a16="http://schemas.microsoft.com/office/drawing/2014/main" id="{DE97389C-DB4A-436D-8603-DEE548E1F861}"/>
              </a:ext>
            </a:extLst>
          </p:cNvPr>
          <p:cNvSpPr>
            <a:spLocks noGrp="1"/>
          </p:cNvSpPr>
          <p:nvPr>
            <p:ph idx="1"/>
          </p:nvPr>
        </p:nvSpPr>
        <p:spPr/>
        <p:txBody>
          <a:bodyPr/>
          <a:lstStyle/>
          <a:p>
            <a:r>
              <a:rPr lang="en-US" dirty="0"/>
              <a:t>The Fed’s Dual Mandate:</a:t>
            </a:r>
          </a:p>
          <a:p>
            <a:pPr marL="971550" lvl="1" indent="-514350">
              <a:buFont typeface="+mj-lt"/>
              <a:buAutoNum type="arabicPeriod"/>
            </a:pPr>
            <a:r>
              <a:rPr lang="en-US" sz="2000" dirty="0"/>
              <a:t>“Stable prices” which means 2% rate of inflation in  the Personal Consumption Price Index (which corresponds to about 2.5% inflation in the more well-known CPI).</a:t>
            </a:r>
          </a:p>
          <a:p>
            <a:pPr marL="971550" lvl="1" indent="-514350">
              <a:buFont typeface="+mj-lt"/>
              <a:buAutoNum type="arabicPeriod"/>
            </a:pPr>
            <a:r>
              <a:rPr lang="en-US" sz="2000" dirty="0"/>
              <a:t>“Maximum employment” which means the highest level of employment (lowest unemployment rate) </a:t>
            </a:r>
            <a:r>
              <a:rPr lang="en-US" sz="2000" dirty="0">
                <a:solidFill>
                  <a:srgbClr val="FF0000"/>
                </a:solidFill>
              </a:rPr>
              <a:t>consistent</a:t>
            </a:r>
            <a:r>
              <a:rPr lang="en-US" sz="2000" dirty="0"/>
              <a:t> with mandate 1.</a:t>
            </a:r>
          </a:p>
          <a:p>
            <a:r>
              <a:rPr lang="en-US" sz="2400" dirty="0"/>
              <a:t>Monetary policy is made by the Federal Open Market Committee (FOMC), comprised of the 7 Fed Governors and 5 of the 12 Presidents of the Regional Federal Reserve Banks on a rotating basis.  </a:t>
            </a:r>
          </a:p>
          <a:p>
            <a:r>
              <a:rPr lang="en-US" sz="2400" dirty="0"/>
              <a:t>The FOMC has scheduled meetings 8 times a year, but can hold unscheduled meetings at a moments notice (e.g., March of 2020)</a:t>
            </a:r>
          </a:p>
          <a:p>
            <a:pPr marL="971550" lvl="1"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AE84A9B4-7752-4E6C-A57E-29A74214D508}"/>
              </a:ext>
            </a:extLst>
          </p:cNvPr>
          <p:cNvSpPr>
            <a:spLocks noGrp="1"/>
          </p:cNvSpPr>
          <p:nvPr>
            <p:ph type="sldNum" sz="quarter" idx="12"/>
          </p:nvPr>
        </p:nvSpPr>
        <p:spPr/>
        <p:txBody>
          <a:bodyPr/>
          <a:lstStyle/>
          <a:p>
            <a:fld id="{D9F085D5-EC86-4F6A-B501-C1359CB39116}" type="slidenum">
              <a:rPr lang="en-GB" smtClean="0"/>
              <a:t>32</a:t>
            </a:fld>
            <a:endParaRPr lang="en-GB"/>
          </a:p>
        </p:txBody>
      </p:sp>
      <p:grpSp>
        <p:nvGrpSpPr>
          <p:cNvPr id="10" name="Group 9">
            <a:extLst>
              <a:ext uri="{FF2B5EF4-FFF2-40B4-BE49-F238E27FC236}">
                <a16:creationId xmlns:a16="http://schemas.microsoft.com/office/drawing/2014/main" id="{D3ABA6E7-BED4-4657-BBB7-80C3B685E2F0}"/>
              </a:ext>
            </a:extLst>
          </p:cNvPr>
          <p:cNvGrpSpPr>
            <a:grpSpLocks noChangeAspect="1"/>
          </p:cNvGrpSpPr>
          <p:nvPr/>
        </p:nvGrpSpPr>
        <p:grpSpPr>
          <a:xfrm>
            <a:off x="7357465" y="0"/>
            <a:ext cx="2349031" cy="2798064"/>
            <a:chOff x="6561931" y="762000"/>
            <a:chExt cx="3090752" cy="3970318"/>
          </a:xfrm>
        </p:grpSpPr>
        <p:grpSp>
          <p:nvGrpSpPr>
            <p:cNvPr id="5" name="Group 4">
              <a:extLst>
                <a:ext uri="{FF2B5EF4-FFF2-40B4-BE49-F238E27FC236}">
                  <a16:creationId xmlns:a16="http://schemas.microsoft.com/office/drawing/2014/main" id="{82F609A6-F8DF-45BB-AF7F-6A70D100A0BF}"/>
                </a:ext>
              </a:extLst>
            </p:cNvPr>
            <p:cNvGrpSpPr>
              <a:grpSpLocks noChangeAspect="1"/>
            </p:cNvGrpSpPr>
            <p:nvPr/>
          </p:nvGrpSpPr>
          <p:grpSpPr>
            <a:xfrm>
              <a:off x="6561931" y="762000"/>
              <a:ext cx="3090752" cy="3970318"/>
              <a:chOff x="5037931" y="768885"/>
              <a:chExt cx="4221162" cy="4788636"/>
            </a:xfrm>
          </p:grpSpPr>
          <p:sp>
            <p:nvSpPr>
              <p:cNvPr id="6" name="TextBox 5">
                <a:extLst>
                  <a:ext uri="{FF2B5EF4-FFF2-40B4-BE49-F238E27FC236}">
                    <a16:creationId xmlns:a16="http://schemas.microsoft.com/office/drawing/2014/main" id="{29E4CB7A-0418-4881-B75B-0DDD2FB13670}"/>
                  </a:ext>
                </a:extLst>
              </p:cNvPr>
              <p:cNvSpPr txBox="1"/>
              <p:nvPr/>
            </p:nvSpPr>
            <p:spPr>
              <a:xfrm>
                <a:off x="5037931" y="768885"/>
                <a:ext cx="4221162" cy="4788636"/>
              </a:xfrm>
              <a:prstGeom prst="rect">
                <a:avLst/>
              </a:prstGeom>
              <a:solidFill>
                <a:schemeClr val="bg1"/>
              </a:solidFill>
            </p:spPr>
            <p:txBody>
              <a:bodyPr wrap="square" rtlCol="0">
                <a:spAutoFit/>
              </a:bodyPr>
              <a:lstStyle/>
              <a:p>
                <a:pPr algn="r"/>
                <a:endParaRPr lang="en-US" sz="2800" dirty="0"/>
              </a:p>
              <a:p>
                <a:pPr algn="r"/>
                <a:endParaRPr lang="en-US" sz="2800" dirty="0"/>
              </a:p>
              <a:p>
                <a:pPr algn="r"/>
                <a:endParaRPr lang="en-US" sz="2800" dirty="0"/>
              </a:p>
              <a:p>
                <a:pPr algn="r"/>
                <a:endParaRPr lang="en-US" sz="2800" dirty="0"/>
              </a:p>
              <a:p>
                <a:pPr algn="r"/>
                <a:endParaRPr lang="en-US" sz="2800" dirty="0"/>
              </a:p>
              <a:p>
                <a:pPr algn="r"/>
                <a:endParaRPr lang="en-US" sz="2800" dirty="0"/>
              </a:p>
              <a:p>
                <a:pPr algn="ctr"/>
                <a:endParaRPr lang="en-US" sz="2800" dirty="0"/>
              </a:p>
              <a:p>
                <a:pPr algn="ctr"/>
                <a:endParaRPr lang="en-US" sz="2800" dirty="0"/>
              </a:p>
              <a:p>
                <a:pPr algn="ctr"/>
                <a:endParaRPr lang="en-US" sz="2800" dirty="0"/>
              </a:p>
            </p:txBody>
          </p:sp>
          <p:pic>
            <p:nvPicPr>
              <p:cNvPr id="7" name="Picture 4" descr="Image: Governor Jerome H. Powell">
                <a:extLst>
                  <a:ext uri="{FF2B5EF4-FFF2-40B4-BE49-F238E27FC236}">
                    <a16:creationId xmlns:a16="http://schemas.microsoft.com/office/drawing/2014/main" id="{326C2786-FA03-4EF1-B401-7DDC528A54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139558"/>
                <a:ext cx="2201336" cy="2743200"/>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a:extLst>
                <a:ext uri="{FF2B5EF4-FFF2-40B4-BE49-F238E27FC236}">
                  <a16:creationId xmlns:a16="http://schemas.microsoft.com/office/drawing/2014/main" id="{DBF5D535-62A0-4A3F-85EF-C48FA5435FAF}"/>
                </a:ext>
              </a:extLst>
            </p:cNvPr>
            <p:cNvSpPr txBox="1"/>
            <p:nvPr/>
          </p:nvSpPr>
          <p:spPr>
            <a:xfrm>
              <a:off x="7031736" y="3264408"/>
              <a:ext cx="2109978" cy="646331"/>
            </a:xfrm>
            <a:prstGeom prst="rect">
              <a:avLst/>
            </a:prstGeom>
            <a:noFill/>
          </p:spPr>
          <p:txBody>
            <a:bodyPr wrap="square">
              <a:spAutoFit/>
            </a:bodyPr>
            <a:lstStyle/>
            <a:p>
              <a:pPr algn="ctr"/>
              <a:r>
                <a:rPr lang="en-US" sz="1800" dirty="0"/>
                <a:t>Jerome Powell</a:t>
              </a:r>
            </a:p>
            <a:p>
              <a:pPr algn="ctr"/>
              <a:r>
                <a:rPr lang="en-US" sz="1800" dirty="0"/>
                <a:t>February 2018</a:t>
              </a:r>
              <a:endParaRPr lang="en-US" dirty="0"/>
            </a:p>
          </p:txBody>
        </p:sp>
      </p:grpSp>
      <p:grpSp>
        <p:nvGrpSpPr>
          <p:cNvPr id="11" name="Group 10">
            <a:extLst>
              <a:ext uri="{FF2B5EF4-FFF2-40B4-BE49-F238E27FC236}">
                <a16:creationId xmlns:a16="http://schemas.microsoft.com/office/drawing/2014/main" id="{9F52235A-6CE1-BFC2-112E-407F53EB8409}"/>
              </a:ext>
            </a:extLst>
          </p:cNvPr>
          <p:cNvGrpSpPr>
            <a:grpSpLocks noChangeAspect="1"/>
          </p:cNvGrpSpPr>
          <p:nvPr/>
        </p:nvGrpSpPr>
        <p:grpSpPr>
          <a:xfrm>
            <a:off x="7090847" y="64432"/>
            <a:ext cx="2349031" cy="2409892"/>
            <a:chOff x="6561931" y="762000"/>
            <a:chExt cx="3090752" cy="3419521"/>
          </a:xfrm>
          <a:solidFill>
            <a:schemeClr val="bg1"/>
          </a:solidFill>
        </p:grpSpPr>
        <p:sp>
          <p:nvSpPr>
            <p:cNvPr id="14" name="TextBox 13">
              <a:extLst>
                <a:ext uri="{FF2B5EF4-FFF2-40B4-BE49-F238E27FC236}">
                  <a16:creationId xmlns:a16="http://schemas.microsoft.com/office/drawing/2014/main" id="{18337750-4388-1266-2F66-6C7AF355A63A}"/>
                </a:ext>
              </a:extLst>
            </p:cNvPr>
            <p:cNvSpPr txBox="1"/>
            <p:nvPr/>
          </p:nvSpPr>
          <p:spPr>
            <a:xfrm>
              <a:off x="6561931" y="762000"/>
              <a:ext cx="3090752" cy="3188057"/>
            </a:xfrm>
            <a:prstGeom prst="rect">
              <a:avLst/>
            </a:prstGeom>
            <a:grpFill/>
          </p:spPr>
          <p:txBody>
            <a:bodyPr wrap="square" rtlCol="0">
              <a:spAutoFit/>
            </a:bodyPr>
            <a:lstStyle/>
            <a:p>
              <a:pPr algn="r"/>
              <a:endParaRPr lang="en-US" sz="2800" dirty="0"/>
            </a:p>
            <a:p>
              <a:pPr algn="r"/>
              <a:endParaRPr lang="en-US" sz="2800" dirty="0"/>
            </a:p>
            <a:p>
              <a:pPr algn="r"/>
              <a:endParaRPr lang="en-US" sz="2800" dirty="0"/>
            </a:p>
            <a:p>
              <a:pPr algn="r"/>
              <a:endParaRPr lang="en-US" sz="2800" dirty="0"/>
            </a:p>
            <a:p>
              <a:pPr algn="r"/>
              <a:endParaRPr lang="en-US" sz="2800" dirty="0"/>
            </a:p>
          </p:txBody>
        </p:sp>
        <p:sp>
          <p:nvSpPr>
            <p:cNvPr id="13" name="TextBox 12">
              <a:extLst>
                <a:ext uri="{FF2B5EF4-FFF2-40B4-BE49-F238E27FC236}">
                  <a16:creationId xmlns:a16="http://schemas.microsoft.com/office/drawing/2014/main" id="{FA740430-899D-7017-B43A-417DAE9E11A2}"/>
                </a:ext>
              </a:extLst>
            </p:cNvPr>
            <p:cNvSpPr txBox="1"/>
            <p:nvPr/>
          </p:nvSpPr>
          <p:spPr>
            <a:xfrm>
              <a:off x="7031736" y="3264408"/>
              <a:ext cx="2109978" cy="917113"/>
            </a:xfrm>
            <a:prstGeom prst="rect">
              <a:avLst/>
            </a:prstGeom>
            <a:solidFill>
              <a:schemeClr val="bg1"/>
            </a:solidFill>
          </p:spPr>
          <p:txBody>
            <a:bodyPr wrap="square">
              <a:spAutoFit/>
            </a:bodyPr>
            <a:lstStyle/>
            <a:p>
              <a:pPr algn="ctr"/>
              <a:r>
                <a:rPr lang="en-US" sz="1800" dirty="0"/>
                <a:t>Kevin Warsh</a:t>
              </a:r>
            </a:p>
            <a:p>
              <a:pPr algn="ctr"/>
              <a:r>
                <a:rPr lang="en-US" dirty="0"/>
                <a:t>May 2026</a:t>
              </a:r>
            </a:p>
          </p:txBody>
        </p:sp>
      </p:grpSp>
      <p:pic>
        <p:nvPicPr>
          <p:cNvPr id="18" name="Picture 17" descr="Senate confirms Kevin Warsh as next ...">
            <a:extLst>
              <a:ext uri="{FF2B5EF4-FFF2-40B4-BE49-F238E27FC236}">
                <a16:creationId xmlns:a16="http://schemas.microsoft.com/office/drawing/2014/main" id="{D30223B0-9665-50F4-0583-F40E634BC50F}"/>
              </a:ext>
            </a:extLst>
          </p:cNvPr>
          <p:cNvPicPr>
            <a:picLocks noChangeAspect="1"/>
          </p:cNvPicPr>
          <p:nvPr/>
        </p:nvPicPr>
        <p:blipFill>
          <a:blip r:embed="rId4"/>
          <a:stretch>
            <a:fillRect/>
          </a:stretch>
        </p:blipFill>
        <p:spPr>
          <a:xfrm>
            <a:off x="7219432" y="391961"/>
            <a:ext cx="2060575" cy="1371600"/>
          </a:xfrm>
          <a:prstGeom prst="rect">
            <a:avLst/>
          </a:prstGeom>
        </p:spPr>
      </p:pic>
    </p:spTree>
    <p:extLst>
      <p:ext uri="{BB962C8B-B14F-4D97-AF65-F5344CB8AC3E}">
        <p14:creationId xmlns:p14="http://schemas.microsoft.com/office/powerpoint/2010/main" val="171987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24709-51BF-0EC6-05D2-94C1C9C75CE3}"/>
              </a:ext>
            </a:extLst>
          </p:cNvPr>
          <p:cNvSpPr>
            <a:spLocks noGrp="1"/>
          </p:cNvSpPr>
          <p:nvPr>
            <p:ph type="title"/>
          </p:nvPr>
        </p:nvSpPr>
        <p:spPr>
          <a:xfrm>
            <a:off x="770466" y="0"/>
            <a:ext cx="10515600" cy="1325563"/>
          </a:xfrm>
        </p:spPr>
        <p:txBody>
          <a:bodyPr/>
          <a:lstStyle/>
          <a:p>
            <a:r>
              <a:rPr lang="en-US" dirty="0">
                <a:solidFill>
                  <a:schemeClr val="bg1"/>
                </a:solidFill>
              </a:rPr>
              <a:t>The</a:t>
            </a:r>
            <a:r>
              <a:rPr lang="en-US" dirty="0"/>
              <a:t> Transition</a:t>
            </a:r>
          </a:p>
        </p:txBody>
      </p:sp>
      <p:sp>
        <p:nvSpPr>
          <p:cNvPr id="3" name="Content Placeholder 2">
            <a:extLst>
              <a:ext uri="{FF2B5EF4-FFF2-40B4-BE49-F238E27FC236}">
                <a16:creationId xmlns:a16="http://schemas.microsoft.com/office/drawing/2014/main" id="{CB5BA14C-3CD4-A8B9-5C33-E25520EC451F}"/>
              </a:ext>
            </a:extLst>
          </p:cNvPr>
          <p:cNvSpPr>
            <a:spLocks noGrp="1"/>
          </p:cNvSpPr>
          <p:nvPr>
            <p:ph idx="1"/>
          </p:nvPr>
        </p:nvSpPr>
        <p:spPr/>
        <p:txBody>
          <a:bodyPr>
            <a:normAutofit/>
          </a:bodyPr>
          <a:lstStyle/>
          <a:p>
            <a:r>
              <a:rPr lang="en-US" dirty="0"/>
              <a:t>Governors are appointed for 14-terms.</a:t>
            </a:r>
          </a:p>
          <a:p>
            <a:r>
              <a:rPr lang="en-US" dirty="0"/>
              <a:t>One governor is nominated by the President to serve a 4-year term as Chair.</a:t>
            </a:r>
          </a:p>
          <a:p>
            <a:r>
              <a:rPr lang="en-US" dirty="0"/>
              <a:t>Jerome Powell’s term as Chair expired, but his term as a governor extends to January 31, 2028.</a:t>
            </a:r>
          </a:p>
          <a:p>
            <a:r>
              <a:rPr lang="en-US" dirty="0"/>
              <a:t>Historical precedent, Marriner Eccles 1948-1951 at Harry Truman’s request.</a:t>
            </a:r>
          </a:p>
          <a:p>
            <a:r>
              <a:rPr lang="en-US" dirty="0"/>
              <a:t>Fun Fact: neither Eccles (high school dropout/banker), Powell (lawyer/banker) nor Walsh (lawyer/banker) were PhD economists.</a:t>
            </a:r>
          </a:p>
        </p:txBody>
      </p:sp>
      <p:sp>
        <p:nvSpPr>
          <p:cNvPr id="4" name="Slide Number Placeholder 3">
            <a:extLst>
              <a:ext uri="{FF2B5EF4-FFF2-40B4-BE49-F238E27FC236}">
                <a16:creationId xmlns:a16="http://schemas.microsoft.com/office/drawing/2014/main" id="{00D907B2-D801-ECC8-643B-7725079DC33E}"/>
              </a:ext>
            </a:extLst>
          </p:cNvPr>
          <p:cNvSpPr>
            <a:spLocks noGrp="1"/>
          </p:cNvSpPr>
          <p:nvPr>
            <p:ph type="sldNum" sz="quarter" idx="12"/>
          </p:nvPr>
        </p:nvSpPr>
        <p:spPr/>
        <p:txBody>
          <a:bodyPr/>
          <a:lstStyle/>
          <a:p>
            <a:fld id="{D9F085D5-EC86-4F6A-B501-C1359CB39116}" type="slidenum">
              <a:rPr lang="en-GB" smtClean="0"/>
              <a:t>33</a:t>
            </a:fld>
            <a:endParaRPr lang="en-GB"/>
          </a:p>
        </p:txBody>
      </p:sp>
    </p:spTree>
    <p:extLst>
      <p:ext uri="{BB962C8B-B14F-4D97-AF65-F5344CB8AC3E}">
        <p14:creationId xmlns:p14="http://schemas.microsoft.com/office/powerpoint/2010/main" val="2275870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0937C-9DB7-EB57-C819-9F52AD8D5595}"/>
              </a:ext>
            </a:extLst>
          </p:cNvPr>
          <p:cNvSpPr>
            <a:spLocks noGrp="1"/>
          </p:cNvSpPr>
          <p:nvPr>
            <p:ph type="title"/>
          </p:nvPr>
        </p:nvSpPr>
        <p:spPr/>
        <p:txBody>
          <a:bodyPr/>
          <a:lstStyle/>
          <a:p>
            <a:r>
              <a:rPr lang="en-US" dirty="0">
                <a:solidFill>
                  <a:schemeClr val="bg1"/>
                </a:solidFill>
              </a:rPr>
              <a:t>The</a:t>
            </a:r>
            <a:r>
              <a:rPr lang="en-US" dirty="0">
                <a:solidFill>
                  <a:schemeClr val="accent5">
                    <a:lumMod val="50000"/>
                  </a:schemeClr>
                </a:solidFill>
              </a:rPr>
              <a:t> Rest of the Team:  Federal Reserve Banks</a:t>
            </a:r>
          </a:p>
        </p:txBody>
      </p:sp>
      <p:pic>
        <p:nvPicPr>
          <p:cNvPr id="7" name="Content Placeholder 6" descr="File:Federal Reserve Districts Map.png - Wikimedia Commons">
            <a:extLst>
              <a:ext uri="{FF2B5EF4-FFF2-40B4-BE49-F238E27FC236}">
                <a16:creationId xmlns:a16="http://schemas.microsoft.com/office/drawing/2014/main" id="{D556A390-8D4D-723E-C1DD-AF21F040F904}"/>
              </a:ext>
            </a:extLst>
          </p:cNvPr>
          <p:cNvPicPr>
            <a:picLocks noGrp="1" noChangeAspect="1"/>
          </p:cNvPicPr>
          <p:nvPr>
            <p:ph idx="1"/>
          </p:nvPr>
        </p:nvPicPr>
        <p:blipFill>
          <a:blip r:embed="rId2"/>
          <a:stretch>
            <a:fillRect/>
          </a:stretch>
        </p:blipFill>
        <p:spPr>
          <a:xfrm>
            <a:off x="489137" y="1745147"/>
            <a:ext cx="5004483" cy="2743200"/>
          </a:xfrm>
          <a:prstGeom prst="rect">
            <a:avLst/>
          </a:prstGeom>
        </p:spPr>
      </p:pic>
      <p:sp>
        <p:nvSpPr>
          <p:cNvPr id="4" name="Slide Number Placeholder 3">
            <a:extLst>
              <a:ext uri="{FF2B5EF4-FFF2-40B4-BE49-F238E27FC236}">
                <a16:creationId xmlns:a16="http://schemas.microsoft.com/office/drawing/2014/main" id="{D233F205-FE3F-BBD9-38AC-A8FB3E389D9A}"/>
              </a:ext>
            </a:extLst>
          </p:cNvPr>
          <p:cNvSpPr>
            <a:spLocks noGrp="1"/>
          </p:cNvSpPr>
          <p:nvPr>
            <p:ph type="sldNum" sz="quarter" idx="12"/>
          </p:nvPr>
        </p:nvSpPr>
        <p:spPr/>
        <p:txBody>
          <a:bodyPr/>
          <a:lstStyle/>
          <a:p>
            <a:fld id="{D9F085D5-EC86-4F6A-B501-C1359CB39116}" type="slidenum">
              <a:rPr lang="en-GB" smtClean="0"/>
              <a:t>34</a:t>
            </a:fld>
            <a:endParaRPr lang="en-GB"/>
          </a:p>
        </p:txBody>
      </p:sp>
      <p:sp>
        <p:nvSpPr>
          <p:cNvPr id="8" name="TextBox 7">
            <a:extLst>
              <a:ext uri="{FF2B5EF4-FFF2-40B4-BE49-F238E27FC236}">
                <a16:creationId xmlns:a16="http://schemas.microsoft.com/office/drawing/2014/main" id="{1C2F76A6-372F-CE7D-8F49-E24C1DF92714}"/>
              </a:ext>
            </a:extLst>
          </p:cNvPr>
          <p:cNvSpPr txBox="1"/>
          <p:nvPr/>
        </p:nvSpPr>
        <p:spPr>
          <a:xfrm>
            <a:off x="6096000" y="1905000"/>
            <a:ext cx="5822576" cy="2954655"/>
          </a:xfrm>
          <a:prstGeom prst="rect">
            <a:avLst/>
          </a:prstGeom>
          <a:noFill/>
        </p:spPr>
        <p:txBody>
          <a:bodyPr wrap="square" rtlCol="0">
            <a:spAutoFit/>
          </a:bodyPr>
          <a:lstStyle/>
          <a:p>
            <a:pPr marL="342900" indent="-342900">
              <a:buFont typeface="+mj-lt"/>
              <a:buAutoNum type="arabicPeriod"/>
            </a:pPr>
            <a:r>
              <a:rPr lang="en-US" sz="2400" dirty="0"/>
              <a:t>Manage the payments system (check clearing)</a:t>
            </a:r>
          </a:p>
          <a:p>
            <a:pPr marL="342900" indent="-342900">
              <a:buFont typeface="+mj-lt"/>
              <a:buAutoNum type="arabicPeriod"/>
            </a:pPr>
            <a:r>
              <a:rPr lang="en-US" sz="2400" dirty="0"/>
              <a:t>Day-to-day supervision and monitoring of member banks.</a:t>
            </a:r>
          </a:p>
          <a:p>
            <a:pPr marL="342900" indent="-342900">
              <a:buFont typeface="+mj-lt"/>
              <a:buAutoNum type="arabicPeriod"/>
            </a:pPr>
            <a:r>
              <a:rPr lang="en-US" sz="2400" dirty="0"/>
              <a:t>Consumer and community affairs.</a:t>
            </a:r>
          </a:p>
          <a:p>
            <a:pPr marL="342900" indent="-342900">
              <a:buFont typeface="+mj-lt"/>
              <a:buAutoNum type="arabicPeriod"/>
            </a:pPr>
            <a:r>
              <a:rPr lang="en-US" sz="2400" dirty="0"/>
              <a:t>All Bank Presidents participate at FOMC meetings, but only 5 vote.</a:t>
            </a:r>
          </a:p>
          <a:p>
            <a:pPr marL="342900" indent="-342900">
              <a:buFont typeface="+mj-lt"/>
              <a:buAutoNum type="arabicPeriod"/>
            </a:pPr>
            <a:endParaRPr lang="en-US" dirty="0"/>
          </a:p>
        </p:txBody>
      </p:sp>
      <p:sp>
        <p:nvSpPr>
          <p:cNvPr id="9" name="TextBox 8">
            <a:extLst>
              <a:ext uri="{FF2B5EF4-FFF2-40B4-BE49-F238E27FC236}">
                <a16:creationId xmlns:a16="http://schemas.microsoft.com/office/drawing/2014/main" id="{CAE6CBDA-B195-F1FA-C357-399C3E3777BF}"/>
              </a:ext>
            </a:extLst>
          </p:cNvPr>
          <p:cNvSpPr txBox="1"/>
          <p:nvPr/>
        </p:nvSpPr>
        <p:spPr>
          <a:xfrm>
            <a:off x="313765" y="4515762"/>
            <a:ext cx="11165541" cy="1846659"/>
          </a:xfrm>
          <a:prstGeom prst="rect">
            <a:avLst/>
          </a:prstGeom>
          <a:noFill/>
        </p:spPr>
        <p:txBody>
          <a:bodyPr wrap="square" rtlCol="0">
            <a:spAutoFit/>
          </a:bodyPr>
          <a:lstStyle/>
          <a:p>
            <a:pPr marL="342900" indent="-342900">
              <a:buFont typeface="+mj-lt"/>
              <a:buAutoNum type="arabicPeriod"/>
            </a:pPr>
            <a:r>
              <a:rPr lang="en-US" sz="2400" dirty="0"/>
              <a:t>Reserve Banks have a Board of Directors: 3 appointed by the Board; 6 appointed by member banks (3 to represent banks; 3 to represent the public).</a:t>
            </a:r>
          </a:p>
          <a:p>
            <a:pPr marL="342900" indent="-342900">
              <a:buFont typeface="+mj-lt"/>
              <a:buAutoNum type="arabicPeriod"/>
            </a:pPr>
            <a:r>
              <a:rPr lang="en-US" sz="2400" dirty="0"/>
              <a:t>Public and Board Directors appoint president subject to Board approval for a 5-year term.</a:t>
            </a:r>
          </a:p>
          <a:p>
            <a:pPr marL="342900" indent="-342900">
              <a:buFont typeface="+mj-lt"/>
              <a:buAutoNum type="arabicPeriod"/>
            </a:pPr>
            <a:endParaRPr lang="en-US" dirty="0"/>
          </a:p>
        </p:txBody>
      </p:sp>
    </p:spTree>
    <p:extLst>
      <p:ext uri="{BB962C8B-B14F-4D97-AF65-F5344CB8AC3E}">
        <p14:creationId xmlns:p14="http://schemas.microsoft.com/office/powerpoint/2010/main" val="324938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500"/>
                                        <p:tgtEl>
                                          <p:spTgt spid="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1" end="1"/>
                                            </p:txEl>
                                          </p:spTgt>
                                        </p:tgtEl>
                                        <p:attrNameLst>
                                          <p:attrName>style.visibility</p:attrName>
                                        </p:attrNameLst>
                                      </p:cBhvr>
                                      <p:to>
                                        <p:strVal val="visible"/>
                                      </p:to>
                                    </p:set>
                                    <p:animEffect transition="in" filter="fade">
                                      <p:cBhvr>
                                        <p:cTn id="3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4BBA5-C03F-C301-5871-E5F1BC0F3476}"/>
              </a:ext>
            </a:extLst>
          </p:cNvPr>
          <p:cNvSpPr>
            <a:spLocks noGrp="1"/>
          </p:cNvSpPr>
          <p:nvPr>
            <p:ph type="title"/>
          </p:nvPr>
        </p:nvSpPr>
        <p:spPr>
          <a:xfrm>
            <a:off x="753359" y="0"/>
            <a:ext cx="10515600" cy="1325563"/>
          </a:xfrm>
        </p:spPr>
        <p:txBody>
          <a:bodyPr/>
          <a:lstStyle/>
          <a:p>
            <a:r>
              <a:rPr lang="en-US" dirty="0">
                <a:solidFill>
                  <a:schemeClr val="bg1"/>
                </a:solidFill>
              </a:rPr>
              <a:t>The </a:t>
            </a:r>
            <a:r>
              <a:rPr lang="en-US" dirty="0"/>
              <a:t>Fed’s (and consensus) View of Inflation</a:t>
            </a:r>
          </a:p>
        </p:txBody>
      </p:sp>
      <p:sp>
        <p:nvSpPr>
          <p:cNvPr id="3" name="Content Placeholder 2">
            <a:extLst>
              <a:ext uri="{FF2B5EF4-FFF2-40B4-BE49-F238E27FC236}">
                <a16:creationId xmlns:a16="http://schemas.microsoft.com/office/drawing/2014/main" id="{4829D2CE-B837-10A4-7B6B-846890774D52}"/>
              </a:ext>
            </a:extLst>
          </p:cNvPr>
          <p:cNvSpPr>
            <a:spLocks noGrp="1"/>
          </p:cNvSpPr>
          <p:nvPr>
            <p:ph idx="1"/>
          </p:nvPr>
        </p:nvSpPr>
        <p:spPr/>
        <p:txBody>
          <a:bodyPr/>
          <a:lstStyle/>
          <a:p>
            <a:pPr marL="0" indent="0">
              <a:buNone/>
            </a:pPr>
            <a:r>
              <a:rPr lang="en-US" dirty="0"/>
              <a:t>Three Determinants:</a:t>
            </a:r>
          </a:p>
          <a:p>
            <a:pPr marL="514350" indent="-514350">
              <a:buFont typeface="+mj-lt"/>
              <a:buAutoNum type="arabicPeriod"/>
            </a:pPr>
            <a:r>
              <a:rPr lang="en-US" dirty="0"/>
              <a:t>Inertia caused by expectations of inflation that get built into normal wage and price increases.</a:t>
            </a:r>
          </a:p>
          <a:p>
            <a:pPr marL="514350" indent="-514350">
              <a:buFont typeface="+mj-lt"/>
              <a:buAutoNum type="arabicPeriod"/>
            </a:pPr>
            <a:r>
              <a:rPr lang="en-US" dirty="0"/>
              <a:t>The balance of aggregate demand for total goods and services (AD) and aggregate supply (AS)</a:t>
            </a:r>
          </a:p>
          <a:p>
            <a:pPr marL="971550" lvl="1" indent="-514350">
              <a:buFont typeface="+mj-lt"/>
              <a:buAutoNum type="arabicPeriod"/>
            </a:pPr>
            <a:r>
              <a:rPr lang="en-US" dirty="0"/>
              <a:t>AD&gt;AS inflation rises above expected inflation.</a:t>
            </a:r>
          </a:p>
          <a:p>
            <a:pPr marL="971550" lvl="1" indent="-514350">
              <a:buFont typeface="+mj-lt"/>
              <a:buAutoNum type="arabicPeriod"/>
            </a:pPr>
            <a:r>
              <a:rPr lang="en-US" dirty="0"/>
              <a:t>AD&lt;AS inflation falls below expected inflation.</a:t>
            </a:r>
          </a:p>
          <a:p>
            <a:pPr marL="514350" indent="-514350">
              <a:buFont typeface="+mj-lt"/>
              <a:buAutoNum type="arabicPeriod"/>
            </a:pPr>
            <a:r>
              <a:rPr lang="en-US" dirty="0"/>
              <a:t>Price Shocks unrelated to 1) &amp;2) temporarily affect inflation</a:t>
            </a:r>
          </a:p>
          <a:p>
            <a:pPr marL="971550" lvl="1" indent="-514350">
              <a:buFont typeface="+mj-lt"/>
              <a:buAutoNum type="arabicPeriod"/>
            </a:pPr>
            <a:r>
              <a:rPr lang="en-US" dirty="0"/>
              <a:t>Negative shocks, e.g., tariffs, Mideast war, supply chain disruptions.</a:t>
            </a:r>
          </a:p>
          <a:p>
            <a:pPr marL="971550" lvl="1" indent="-514350">
              <a:buFont typeface="+mj-lt"/>
              <a:buAutoNum type="arabicPeriod"/>
            </a:pPr>
            <a:r>
              <a:rPr lang="en-US" dirty="0"/>
              <a:t>Positive, e.g., unusual productivity increases that lower prices; AI (?)</a:t>
            </a:r>
          </a:p>
        </p:txBody>
      </p:sp>
      <p:sp>
        <p:nvSpPr>
          <p:cNvPr id="4" name="Slide Number Placeholder 3">
            <a:extLst>
              <a:ext uri="{FF2B5EF4-FFF2-40B4-BE49-F238E27FC236}">
                <a16:creationId xmlns:a16="http://schemas.microsoft.com/office/drawing/2014/main" id="{7BC294BE-DDB2-BC01-3660-B662F10B19AB}"/>
              </a:ext>
            </a:extLst>
          </p:cNvPr>
          <p:cNvSpPr>
            <a:spLocks noGrp="1"/>
          </p:cNvSpPr>
          <p:nvPr>
            <p:ph type="sldNum" sz="quarter" idx="12"/>
          </p:nvPr>
        </p:nvSpPr>
        <p:spPr/>
        <p:txBody>
          <a:bodyPr/>
          <a:lstStyle/>
          <a:p>
            <a:fld id="{D9F085D5-EC86-4F6A-B501-C1359CB39116}" type="slidenum">
              <a:rPr lang="en-GB" smtClean="0"/>
              <a:t>35</a:t>
            </a:fld>
            <a:endParaRPr lang="en-GB"/>
          </a:p>
        </p:txBody>
      </p:sp>
    </p:spTree>
    <p:extLst>
      <p:ext uri="{BB962C8B-B14F-4D97-AF65-F5344CB8AC3E}">
        <p14:creationId xmlns:p14="http://schemas.microsoft.com/office/powerpoint/2010/main" val="64542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9A06D-484A-F636-9B22-417B55990B5B}"/>
              </a:ext>
            </a:extLst>
          </p:cNvPr>
          <p:cNvSpPr>
            <a:spLocks noGrp="1"/>
          </p:cNvSpPr>
          <p:nvPr>
            <p:ph type="title"/>
          </p:nvPr>
        </p:nvSpPr>
        <p:spPr>
          <a:xfrm>
            <a:off x="802341" y="0"/>
            <a:ext cx="10515600" cy="1325563"/>
          </a:xfrm>
        </p:spPr>
        <p:txBody>
          <a:bodyPr/>
          <a:lstStyle/>
          <a:p>
            <a:r>
              <a:rPr lang="en-US" dirty="0">
                <a:solidFill>
                  <a:schemeClr val="bg1"/>
                </a:solidFill>
              </a:rPr>
              <a:t>Fed</a:t>
            </a:r>
            <a:r>
              <a:rPr lang="en-US" dirty="0"/>
              <a:t> Policy Tools</a:t>
            </a:r>
          </a:p>
        </p:txBody>
      </p:sp>
      <p:sp>
        <p:nvSpPr>
          <p:cNvPr id="3" name="Content Placeholder 2">
            <a:extLst>
              <a:ext uri="{FF2B5EF4-FFF2-40B4-BE49-F238E27FC236}">
                <a16:creationId xmlns:a16="http://schemas.microsoft.com/office/drawing/2014/main" id="{7E5781B7-53AA-D75F-F9CC-EC96332BE7FE}"/>
              </a:ext>
            </a:extLst>
          </p:cNvPr>
          <p:cNvSpPr>
            <a:spLocks noGrp="1"/>
          </p:cNvSpPr>
          <p:nvPr>
            <p:ph idx="1"/>
          </p:nvPr>
        </p:nvSpPr>
        <p:spPr/>
        <p:txBody>
          <a:bodyPr/>
          <a:lstStyle/>
          <a:p>
            <a:pPr marL="514350" indent="-514350">
              <a:buFont typeface="+mj-lt"/>
              <a:buAutoNum type="arabicPeriod"/>
            </a:pPr>
            <a:r>
              <a:rPr lang="en-US" dirty="0"/>
              <a:t>Interest Rates:  Higher interest rates lowers AD, and vice versa.</a:t>
            </a:r>
          </a:p>
          <a:p>
            <a:pPr marL="914400" lvl="1" indent="-457200">
              <a:buFont typeface="+mj-lt"/>
              <a:buAutoNum type="alphaLcPeriod"/>
            </a:pPr>
            <a:r>
              <a:rPr lang="en-US" dirty="0"/>
              <a:t>Sets a ¼ percentage point </a:t>
            </a:r>
            <a:r>
              <a:rPr lang="en-US" b="1" dirty="0"/>
              <a:t>target range </a:t>
            </a:r>
            <a:r>
              <a:rPr lang="en-US" dirty="0"/>
              <a:t>for a short-term interest rate, the federal fund rate, overnight loans between banks. </a:t>
            </a:r>
            <a:r>
              <a:rPr lang="en-US"/>
              <a:t>(Currently, 3.50-3.75%).</a:t>
            </a:r>
            <a:endParaRPr lang="en-US" dirty="0"/>
          </a:p>
          <a:p>
            <a:pPr marL="914400" lvl="1" indent="-457200">
              <a:buFont typeface="+mj-lt"/>
              <a:buAutoNum type="alphaLcPeriod"/>
            </a:pPr>
            <a:r>
              <a:rPr lang="en-US" dirty="0"/>
              <a:t>Influences long-term interest rates via “Quantitative Easing” direct purchase of long-term government bonds and mortgage-backed securities (MBS).</a:t>
            </a:r>
          </a:p>
          <a:p>
            <a:pPr marL="514350" indent="-514350">
              <a:buFont typeface="+mj-lt"/>
              <a:buAutoNum type="arabicPeriod"/>
            </a:pPr>
            <a:r>
              <a:rPr lang="en-US" dirty="0"/>
              <a:t>“Credibility:”  public confidence that the Fed will achieve its objectives leading to “well anchored inflationary expectations”.</a:t>
            </a:r>
          </a:p>
          <a:p>
            <a:pPr marL="971550" lvl="1" indent="-514350">
              <a:buFont typeface="+mj-lt"/>
              <a:buAutoNum type="alphaLcPeriod"/>
            </a:pPr>
            <a:r>
              <a:rPr lang="en-US" dirty="0"/>
              <a:t>Communication &amp; Transparency</a:t>
            </a:r>
          </a:p>
          <a:p>
            <a:pPr marL="971550" lvl="1" indent="-514350">
              <a:buFont typeface="+mj-lt"/>
              <a:buAutoNum type="alphaLcPeriod"/>
            </a:pPr>
            <a:r>
              <a:rPr lang="en-US" dirty="0"/>
              <a:t>Central Bank Political Independence.</a:t>
            </a:r>
          </a:p>
          <a:p>
            <a:pPr marL="0" indent="0">
              <a:buNone/>
            </a:pPr>
            <a:r>
              <a:rPr lang="en-US" dirty="0"/>
              <a:t>Note that the Fed </a:t>
            </a:r>
            <a:r>
              <a:rPr lang="en-US" i="1" dirty="0"/>
              <a:t>cannot directly </a:t>
            </a:r>
            <a:r>
              <a:rPr lang="en-US" dirty="0"/>
              <a:t>affect AS, or price shocks</a:t>
            </a:r>
          </a:p>
          <a:p>
            <a:pPr lvl="1"/>
            <a:endParaRPr lang="en-US" dirty="0"/>
          </a:p>
        </p:txBody>
      </p:sp>
      <p:sp>
        <p:nvSpPr>
          <p:cNvPr id="4" name="Slide Number Placeholder 3">
            <a:extLst>
              <a:ext uri="{FF2B5EF4-FFF2-40B4-BE49-F238E27FC236}">
                <a16:creationId xmlns:a16="http://schemas.microsoft.com/office/drawing/2014/main" id="{7C2E9F4A-AC01-3325-20C8-C8005205833B}"/>
              </a:ext>
            </a:extLst>
          </p:cNvPr>
          <p:cNvSpPr>
            <a:spLocks noGrp="1"/>
          </p:cNvSpPr>
          <p:nvPr>
            <p:ph type="sldNum" sz="quarter" idx="12"/>
          </p:nvPr>
        </p:nvSpPr>
        <p:spPr/>
        <p:txBody>
          <a:bodyPr/>
          <a:lstStyle/>
          <a:p>
            <a:fld id="{D9F085D5-EC86-4F6A-B501-C1359CB39116}" type="slidenum">
              <a:rPr lang="en-GB" smtClean="0"/>
              <a:t>36</a:t>
            </a:fld>
            <a:endParaRPr lang="en-GB"/>
          </a:p>
        </p:txBody>
      </p:sp>
    </p:spTree>
    <p:extLst>
      <p:ext uri="{BB962C8B-B14F-4D97-AF65-F5344CB8AC3E}">
        <p14:creationId xmlns:p14="http://schemas.microsoft.com/office/powerpoint/2010/main" val="265711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63D3C-5554-9CC2-989A-6273B36B1B6B}"/>
              </a:ext>
            </a:extLst>
          </p:cNvPr>
          <p:cNvSpPr>
            <a:spLocks noGrp="1"/>
          </p:cNvSpPr>
          <p:nvPr>
            <p:ph type="title"/>
          </p:nvPr>
        </p:nvSpPr>
        <p:spPr>
          <a:xfrm>
            <a:off x="669328" y="2239"/>
            <a:ext cx="10515600" cy="1325563"/>
          </a:xfrm>
        </p:spPr>
        <p:txBody>
          <a:bodyPr/>
          <a:lstStyle/>
          <a:p>
            <a:r>
              <a:rPr lang="en-US" dirty="0">
                <a:solidFill>
                  <a:schemeClr val="bg1"/>
                </a:solidFill>
              </a:rPr>
              <a:t>Prim</a:t>
            </a:r>
            <a:r>
              <a:rPr lang="en-US" dirty="0">
                <a:solidFill>
                  <a:schemeClr val="accent5">
                    <a:lumMod val="50000"/>
                  </a:schemeClr>
                </a:solidFill>
              </a:rPr>
              <a:t>ary Monetary Policy Tool</a:t>
            </a:r>
          </a:p>
        </p:txBody>
      </p:sp>
      <p:sp>
        <p:nvSpPr>
          <p:cNvPr id="4" name="Slide Number Placeholder 3">
            <a:extLst>
              <a:ext uri="{FF2B5EF4-FFF2-40B4-BE49-F238E27FC236}">
                <a16:creationId xmlns:a16="http://schemas.microsoft.com/office/drawing/2014/main" id="{32AB0CB1-66A7-D646-FE03-56309B9948EB}"/>
              </a:ext>
            </a:extLst>
          </p:cNvPr>
          <p:cNvSpPr>
            <a:spLocks noGrp="1"/>
          </p:cNvSpPr>
          <p:nvPr>
            <p:ph type="sldNum" sz="quarter" idx="12"/>
          </p:nvPr>
        </p:nvSpPr>
        <p:spPr/>
        <p:txBody>
          <a:bodyPr/>
          <a:lstStyle/>
          <a:p>
            <a:fld id="{D9F085D5-EC86-4F6A-B501-C1359CB39116}" type="slidenum">
              <a:rPr lang="en-GB" smtClean="0"/>
              <a:t>37</a:t>
            </a:fld>
            <a:endParaRPr lang="en-GB"/>
          </a:p>
        </p:txBody>
      </p:sp>
      <p:pic>
        <p:nvPicPr>
          <p:cNvPr id="11" name="Content Placeholder 10">
            <a:extLst>
              <a:ext uri="{FF2B5EF4-FFF2-40B4-BE49-F238E27FC236}">
                <a16:creationId xmlns:a16="http://schemas.microsoft.com/office/drawing/2014/main" id="{97774E21-CA1C-6AE1-C7CC-26C30ADFA550}"/>
              </a:ext>
            </a:extLst>
          </p:cNvPr>
          <p:cNvPicPr>
            <a:picLocks noGrp="1" noChangeAspect="1"/>
          </p:cNvPicPr>
          <p:nvPr>
            <p:ph idx="1"/>
          </p:nvPr>
        </p:nvPicPr>
        <p:blipFill>
          <a:blip r:embed="rId2"/>
          <a:stretch>
            <a:fillRect/>
          </a:stretch>
        </p:blipFill>
        <p:spPr>
          <a:xfrm>
            <a:off x="-12194" y="1632763"/>
            <a:ext cx="12204194" cy="4160520"/>
          </a:xfrm>
          <a:prstGeom prst="rect">
            <a:avLst/>
          </a:prstGeom>
        </p:spPr>
      </p:pic>
      <p:pic>
        <p:nvPicPr>
          <p:cNvPr id="13" name="Picture 12">
            <a:extLst>
              <a:ext uri="{FF2B5EF4-FFF2-40B4-BE49-F238E27FC236}">
                <a16:creationId xmlns:a16="http://schemas.microsoft.com/office/drawing/2014/main" id="{F3D4FA23-6E24-1F27-5D06-BE19A1C27409}"/>
              </a:ext>
            </a:extLst>
          </p:cNvPr>
          <p:cNvPicPr>
            <a:picLocks noChangeAspect="1"/>
          </p:cNvPicPr>
          <p:nvPr/>
        </p:nvPicPr>
        <p:blipFill>
          <a:blip r:embed="rId3"/>
          <a:stretch>
            <a:fillRect/>
          </a:stretch>
        </p:blipFill>
        <p:spPr>
          <a:xfrm>
            <a:off x="6285" y="1632763"/>
            <a:ext cx="12192000" cy="4156364"/>
          </a:xfrm>
          <a:prstGeom prst="rect">
            <a:avLst/>
          </a:prstGeom>
        </p:spPr>
      </p:pic>
    </p:spTree>
    <p:extLst>
      <p:ext uri="{BB962C8B-B14F-4D97-AF65-F5344CB8AC3E}">
        <p14:creationId xmlns:p14="http://schemas.microsoft.com/office/powerpoint/2010/main" val="104046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9384A-E553-8041-4E4D-BB79BB4E99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8591F2-6E1A-8302-563F-60D1C27F2B67}"/>
              </a:ext>
            </a:extLst>
          </p:cNvPr>
          <p:cNvSpPr>
            <a:spLocks noGrp="1"/>
          </p:cNvSpPr>
          <p:nvPr>
            <p:ph type="title"/>
          </p:nvPr>
        </p:nvSpPr>
        <p:spPr/>
        <p:txBody>
          <a:bodyPr/>
          <a:lstStyle/>
          <a:p>
            <a:r>
              <a:rPr lang="en-US" dirty="0">
                <a:solidFill>
                  <a:schemeClr val="bg1"/>
                </a:solidFill>
              </a:rPr>
              <a:t>Ce</a:t>
            </a:r>
            <a:r>
              <a:rPr lang="en-US" dirty="0"/>
              <a:t>ntral Bank Independence</a:t>
            </a:r>
          </a:p>
        </p:txBody>
      </p:sp>
      <p:sp>
        <p:nvSpPr>
          <p:cNvPr id="3" name="Content Placeholder 2">
            <a:extLst>
              <a:ext uri="{FF2B5EF4-FFF2-40B4-BE49-F238E27FC236}">
                <a16:creationId xmlns:a16="http://schemas.microsoft.com/office/drawing/2014/main" id="{C95832B0-B491-4795-7801-94DA03382895}"/>
              </a:ext>
            </a:extLst>
          </p:cNvPr>
          <p:cNvSpPr>
            <a:spLocks noGrp="1"/>
          </p:cNvSpPr>
          <p:nvPr>
            <p:ph idx="1"/>
          </p:nvPr>
        </p:nvSpPr>
        <p:spPr/>
        <p:txBody>
          <a:bodyPr>
            <a:normAutofit fontScale="92500" lnSpcReduction="10000"/>
          </a:bodyPr>
          <a:lstStyle/>
          <a:p>
            <a:r>
              <a:rPr lang="en-US" dirty="0"/>
              <a:t>Monetary Policy interest rate decisions are made by the Fed (FOMC) and cannot be reversed by other branches of government.</a:t>
            </a:r>
          </a:p>
          <a:p>
            <a:r>
              <a:rPr lang="en-US" dirty="0"/>
              <a:t>Federal Reserve Governors have 14-year terms.</a:t>
            </a:r>
          </a:p>
          <a:p>
            <a:r>
              <a:rPr lang="en-US" dirty="0"/>
              <a:t>The Fed’s expenses are financed from operations; it doesn’t have to go to Congress for appropriation</a:t>
            </a:r>
          </a:p>
          <a:p>
            <a:r>
              <a:rPr lang="en-US" dirty="0"/>
              <a:t>The Fed is accountable to Congress and the public by:</a:t>
            </a:r>
          </a:p>
          <a:p>
            <a:pPr lvl="1"/>
            <a:r>
              <a:rPr lang="en-US" dirty="0"/>
              <a:t>Congress Sets the “Dual Mandate” (but not numerical targets).</a:t>
            </a:r>
          </a:p>
          <a:p>
            <a:pPr lvl="1"/>
            <a:r>
              <a:rPr lang="en-US" dirty="0"/>
              <a:t>Chair testifies to Congress.</a:t>
            </a:r>
          </a:p>
          <a:p>
            <a:pPr lvl="1"/>
            <a:r>
              <a:rPr lang="en-US" dirty="0"/>
              <a:t>Policy Statement issued and Chair Press Conference after Policy meeting</a:t>
            </a:r>
          </a:p>
          <a:p>
            <a:pPr lvl="1"/>
            <a:r>
              <a:rPr lang="en-US" dirty="0"/>
              <a:t>Current Policy deliberations are made available with a 6-week lag.</a:t>
            </a:r>
          </a:p>
          <a:p>
            <a:pPr lvl="1"/>
            <a:r>
              <a:rPr lang="en-US" dirty="0"/>
              <a:t>All policy discussions are released with a 5-year lag.</a:t>
            </a:r>
          </a:p>
          <a:p>
            <a:pPr marL="0" indent="0">
              <a:buNone/>
            </a:pPr>
            <a:endParaRPr lang="en-US" dirty="0"/>
          </a:p>
        </p:txBody>
      </p:sp>
      <p:sp>
        <p:nvSpPr>
          <p:cNvPr id="4" name="Slide Number Placeholder 3">
            <a:extLst>
              <a:ext uri="{FF2B5EF4-FFF2-40B4-BE49-F238E27FC236}">
                <a16:creationId xmlns:a16="http://schemas.microsoft.com/office/drawing/2014/main" id="{A8056621-0C78-597F-DF8B-E6D1570274A5}"/>
              </a:ext>
            </a:extLst>
          </p:cNvPr>
          <p:cNvSpPr>
            <a:spLocks noGrp="1"/>
          </p:cNvSpPr>
          <p:nvPr>
            <p:ph type="sldNum" sz="quarter" idx="12"/>
          </p:nvPr>
        </p:nvSpPr>
        <p:spPr/>
        <p:txBody>
          <a:bodyPr/>
          <a:lstStyle/>
          <a:p>
            <a:fld id="{D9F085D5-EC86-4F6A-B501-C1359CB39116}" type="slidenum">
              <a:rPr lang="en-GB" smtClean="0"/>
              <a:t>38</a:t>
            </a:fld>
            <a:endParaRPr lang="en-GB" dirty="0"/>
          </a:p>
        </p:txBody>
      </p:sp>
    </p:spTree>
    <p:extLst>
      <p:ext uri="{BB962C8B-B14F-4D97-AF65-F5344CB8AC3E}">
        <p14:creationId xmlns:p14="http://schemas.microsoft.com/office/powerpoint/2010/main" val="4262105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5DE6D-FD1F-F53D-E51C-9FE287D9426D}"/>
              </a:ext>
            </a:extLst>
          </p:cNvPr>
          <p:cNvSpPr>
            <a:spLocks noGrp="1"/>
          </p:cNvSpPr>
          <p:nvPr>
            <p:ph type="title"/>
          </p:nvPr>
        </p:nvSpPr>
        <p:spPr/>
        <p:txBody>
          <a:bodyPr/>
          <a:lstStyle/>
          <a:p>
            <a:r>
              <a:rPr lang="en-US" dirty="0">
                <a:solidFill>
                  <a:schemeClr val="bg1"/>
                </a:solidFill>
              </a:rPr>
              <a:t>Cen</a:t>
            </a:r>
            <a:r>
              <a:rPr lang="en-US" dirty="0">
                <a:solidFill>
                  <a:schemeClr val="accent5">
                    <a:lumMod val="50000"/>
                  </a:schemeClr>
                </a:solidFill>
              </a:rPr>
              <a:t>tral Bank Independence in a Democracy</a:t>
            </a:r>
            <a:endParaRPr lang="en-US" dirty="0">
              <a:solidFill>
                <a:schemeClr val="bg1"/>
              </a:solidFill>
            </a:endParaRPr>
          </a:p>
        </p:txBody>
      </p:sp>
      <p:sp>
        <p:nvSpPr>
          <p:cNvPr id="3" name="Content Placeholder 2">
            <a:extLst>
              <a:ext uri="{FF2B5EF4-FFF2-40B4-BE49-F238E27FC236}">
                <a16:creationId xmlns:a16="http://schemas.microsoft.com/office/drawing/2014/main" id="{B35C982A-AAB5-7745-CE10-3DDDC164F82A}"/>
              </a:ext>
            </a:extLst>
          </p:cNvPr>
          <p:cNvSpPr>
            <a:spLocks noGrp="1"/>
          </p:cNvSpPr>
          <p:nvPr>
            <p:ph idx="1"/>
          </p:nvPr>
        </p:nvSpPr>
        <p:spPr/>
        <p:txBody>
          <a:bodyPr/>
          <a:lstStyle/>
          <a:p>
            <a:r>
              <a:rPr lang="en-US" dirty="0"/>
              <a:t>The argument for independence is based on the view (supported by evidence) that monetary policy driven by democratic politics delivers higher average inflation with no effect on average unemployment.</a:t>
            </a:r>
          </a:p>
          <a:p>
            <a:r>
              <a:rPr lang="en-US" dirty="0"/>
              <a:t>Squaring the circle:</a:t>
            </a:r>
          </a:p>
          <a:p>
            <a:pPr marL="971550" lvl="1" indent="-514350">
              <a:buFont typeface="+mj-lt"/>
              <a:buAutoNum type="arabicPeriod"/>
            </a:pPr>
            <a:r>
              <a:rPr lang="en-US" dirty="0"/>
              <a:t>Political accountability.</a:t>
            </a:r>
          </a:p>
          <a:p>
            <a:pPr marL="971550" lvl="1" indent="-514350">
              <a:buFont typeface="+mj-lt"/>
              <a:buAutoNum type="arabicPeriod"/>
            </a:pPr>
            <a:r>
              <a:rPr lang="en-US" dirty="0"/>
              <a:t>The Fed should “stay” in its lane.  Ignore all issues other that monetary policy and financial stability.</a:t>
            </a:r>
          </a:p>
          <a:p>
            <a:endParaRPr lang="en-US" dirty="0"/>
          </a:p>
        </p:txBody>
      </p:sp>
      <p:sp>
        <p:nvSpPr>
          <p:cNvPr id="4" name="Slide Number Placeholder 3">
            <a:extLst>
              <a:ext uri="{FF2B5EF4-FFF2-40B4-BE49-F238E27FC236}">
                <a16:creationId xmlns:a16="http://schemas.microsoft.com/office/drawing/2014/main" id="{53B414BA-55BE-387A-F2D2-D46B924C299B}"/>
              </a:ext>
            </a:extLst>
          </p:cNvPr>
          <p:cNvSpPr>
            <a:spLocks noGrp="1"/>
          </p:cNvSpPr>
          <p:nvPr>
            <p:ph type="sldNum" sz="quarter" idx="12"/>
          </p:nvPr>
        </p:nvSpPr>
        <p:spPr/>
        <p:txBody>
          <a:bodyPr/>
          <a:lstStyle/>
          <a:p>
            <a:fld id="{D9F085D5-EC86-4F6A-B501-C1359CB39116}" type="slidenum">
              <a:rPr lang="en-GB" smtClean="0"/>
              <a:t>39</a:t>
            </a:fld>
            <a:endParaRPr lang="en-GB"/>
          </a:p>
        </p:txBody>
      </p:sp>
    </p:spTree>
    <p:extLst>
      <p:ext uri="{BB962C8B-B14F-4D97-AF65-F5344CB8AC3E}">
        <p14:creationId xmlns:p14="http://schemas.microsoft.com/office/powerpoint/2010/main" val="1949527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0BEEB-3B1C-CE2F-C80A-A99DC1F477D1}"/>
              </a:ext>
            </a:extLst>
          </p:cNvPr>
          <p:cNvSpPr>
            <a:spLocks noGrp="1"/>
          </p:cNvSpPr>
          <p:nvPr>
            <p:ph type="title"/>
          </p:nvPr>
        </p:nvSpPr>
        <p:spPr/>
        <p:txBody>
          <a:bodyPr/>
          <a:lstStyle/>
          <a:p>
            <a:r>
              <a:rPr lang="en-US" dirty="0">
                <a:solidFill>
                  <a:schemeClr val="bg1"/>
                </a:solidFill>
              </a:rPr>
              <a:t>The </a:t>
            </a:r>
            <a:r>
              <a:rPr lang="en-US" dirty="0">
                <a:solidFill>
                  <a:schemeClr val="accent5">
                    <a:lumMod val="50000"/>
                  </a:schemeClr>
                </a:solidFill>
              </a:rPr>
              <a:t>Feds dilemma</a:t>
            </a:r>
            <a:endParaRPr lang="en-US" dirty="0">
              <a:solidFill>
                <a:schemeClr val="bg1"/>
              </a:solidFill>
            </a:endParaRPr>
          </a:p>
        </p:txBody>
      </p:sp>
      <p:sp>
        <p:nvSpPr>
          <p:cNvPr id="3" name="Content Placeholder 2">
            <a:extLst>
              <a:ext uri="{FF2B5EF4-FFF2-40B4-BE49-F238E27FC236}">
                <a16:creationId xmlns:a16="http://schemas.microsoft.com/office/drawing/2014/main" id="{0F2FACF9-2956-5559-6378-B34D8AF63874}"/>
              </a:ext>
            </a:extLst>
          </p:cNvPr>
          <p:cNvSpPr>
            <a:spLocks noGrp="1"/>
          </p:cNvSpPr>
          <p:nvPr>
            <p:ph idx="1"/>
          </p:nvPr>
        </p:nvSpPr>
        <p:spPr/>
        <p:txBody>
          <a:bodyPr>
            <a:normAutofit fontScale="92500" lnSpcReduction="10000"/>
          </a:bodyPr>
          <a:lstStyle/>
          <a:p>
            <a:pPr marL="0" indent="0">
              <a:buNone/>
            </a:pPr>
            <a:r>
              <a:rPr lang="en-US" dirty="0"/>
              <a:t>Price shocks (tariffs, war-related increases in oil prices) increase inflation</a:t>
            </a:r>
          </a:p>
          <a:p>
            <a:r>
              <a:rPr lang="en-US" dirty="0"/>
              <a:t>To combat rising inflation the Fed needs to raise interest rates to lower demand and spending.</a:t>
            </a:r>
          </a:p>
          <a:p>
            <a:r>
              <a:rPr lang="en-US" dirty="0"/>
              <a:t>To combat rising unemployment the Fed needs to lower interest rates to increase demand and spending </a:t>
            </a:r>
          </a:p>
          <a:p>
            <a:r>
              <a:rPr lang="en-US" dirty="0"/>
              <a:t>In navigating the path between the two problems it is crucial not to:</a:t>
            </a:r>
          </a:p>
          <a:p>
            <a:pPr marL="971550" lvl="1" indent="-514350">
              <a:buFont typeface="+mj-lt"/>
              <a:buAutoNum type="arabicPeriod"/>
            </a:pPr>
            <a:r>
              <a:rPr lang="en-US" dirty="0"/>
              <a:t>Allow temporary inflation to feed into inflationary expectations (Note credibility makes this easier to accomplish).</a:t>
            </a:r>
          </a:p>
          <a:p>
            <a:pPr marL="971550" lvl="1" indent="-514350">
              <a:buFont typeface="+mj-lt"/>
              <a:buAutoNum type="arabicPeriod"/>
            </a:pPr>
            <a:r>
              <a:rPr lang="en-US" dirty="0"/>
              <a:t>Cause a recession by raising interest rates too far, too fast.</a:t>
            </a:r>
          </a:p>
          <a:p>
            <a:pPr marL="0" indent="0">
              <a:buNone/>
            </a:pPr>
            <a:r>
              <a:rPr lang="en-US" dirty="0"/>
              <a:t>Powell’s Post 2023 success was “steering” correctly:  reduction in inflation with no recession.</a:t>
            </a:r>
          </a:p>
          <a:p>
            <a:endParaRPr lang="en-US" dirty="0"/>
          </a:p>
        </p:txBody>
      </p:sp>
      <p:sp>
        <p:nvSpPr>
          <p:cNvPr id="4" name="Slide Number Placeholder 3">
            <a:extLst>
              <a:ext uri="{FF2B5EF4-FFF2-40B4-BE49-F238E27FC236}">
                <a16:creationId xmlns:a16="http://schemas.microsoft.com/office/drawing/2014/main" id="{CF62B6C2-B3BB-3A7B-A5E7-8ADD863FBB03}"/>
              </a:ext>
            </a:extLst>
          </p:cNvPr>
          <p:cNvSpPr>
            <a:spLocks noGrp="1"/>
          </p:cNvSpPr>
          <p:nvPr>
            <p:ph type="sldNum" sz="quarter" idx="12"/>
          </p:nvPr>
        </p:nvSpPr>
        <p:spPr/>
        <p:txBody>
          <a:bodyPr/>
          <a:lstStyle/>
          <a:p>
            <a:fld id="{D9F085D5-EC86-4F6A-B501-C1359CB39116}" type="slidenum">
              <a:rPr lang="en-GB" smtClean="0"/>
              <a:t>40</a:t>
            </a:fld>
            <a:endParaRPr lang="en-GB"/>
          </a:p>
        </p:txBody>
      </p:sp>
    </p:spTree>
    <p:extLst>
      <p:ext uri="{BB962C8B-B14F-4D97-AF65-F5344CB8AC3E}">
        <p14:creationId xmlns:p14="http://schemas.microsoft.com/office/powerpoint/2010/main" val="188958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10AD3-2EC7-7C68-8CD7-96FD0E27B596}"/>
              </a:ext>
            </a:extLst>
          </p:cNvPr>
          <p:cNvSpPr>
            <a:spLocks noGrp="1"/>
          </p:cNvSpPr>
          <p:nvPr>
            <p:ph type="title"/>
          </p:nvPr>
        </p:nvSpPr>
        <p:spPr>
          <a:xfrm>
            <a:off x="744070" y="0"/>
            <a:ext cx="10515600" cy="1325563"/>
          </a:xfrm>
        </p:spPr>
        <p:txBody>
          <a:bodyPr/>
          <a:lstStyle/>
          <a:p>
            <a:r>
              <a:rPr lang="en-US" dirty="0">
                <a:solidFill>
                  <a:schemeClr val="bg1"/>
                </a:solidFill>
              </a:rPr>
              <a:t>Scyl</a:t>
            </a:r>
            <a:r>
              <a:rPr lang="en-US" dirty="0">
                <a:solidFill>
                  <a:schemeClr val="accent5">
                    <a:lumMod val="50000"/>
                  </a:schemeClr>
                </a:solidFill>
              </a:rPr>
              <a:t>la and Charybdis: “A Rock and a Hard Place”</a:t>
            </a:r>
            <a:endParaRPr lang="en-US" dirty="0">
              <a:solidFill>
                <a:schemeClr val="bg1"/>
              </a:solidFill>
            </a:endParaRPr>
          </a:p>
        </p:txBody>
      </p:sp>
      <p:pic>
        <p:nvPicPr>
          <p:cNvPr id="5" name="Content Placeholder 4" descr="The phrase &quot;Between a Rock &amp; a Hard Place&quot; has roots in ...">
            <a:extLst>
              <a:ext uri="{FF2B5EF4-FFF2-40B4-BE49-F238E27FC236}">
                <a16:creationId xmlns:a16="http://schemas.microsoft.com/office/drawing/2014/main" id="{8C4BBF91-4843-AC3E-4BDA-C333084C9305}"/>
              </a:ext>
            </a:extLst>
          </p:cNvPr>
          <p:cNvPicPr>
            <a:picLocks noGrp="1" noChangeAspect="1"/>
          </p:cNvPicPr>
          <p:nvPr>
            <p:ph idx="1"/>
          </p:nvPr>
        </p:nvPicPr>
        <p:blipFill>
          <a:blip r:embed="rId2"/>
          <a:stretch>
            <a:fillRect/>
          </a:stretch>
        </p:blipFill>
        <p:spPr>
          <a:xfrm>
            <a:off x="1955163" y="1475346"/>
            <a:ext cx="8093414" cy="4754880"/>
          </a:xfrm>
          <a:prstGeom prst="rect">
            <a:avLst/>
          </a:prstGeom>
        </p:spPr>
      </p:pic>
      <p:sp>
        <p:nvSpPr>
          <p:cNvPr id="4" name="Slide Number Placeholder 3">
            <a:extLst>
              <a:ext uri="{FF2B5EF4-FFF2-40B4-BE49-F238E27FC236}">
                <a16:creationId xmlns:a16="http://schemas.microsoft.com/office/drawing/2014/main" id="{229C3150-80BB-2F2E-DDC6-845A82C3586A}"/>
              </a:ext>
            </a:extLst>
          </p:cNvPr>
          <p:cNvSpPr>
            <a:spLocks noGrp="1"/>
          </p:cNvSpPr>
          <p:nvPr>
            <p:ph type="sldNum" sz="quarter" idx="12"/>
          </p:nvPr>
        </p:nvSpPr>
        <p:spPr/>
        <p:txBody>
          <a:bodyPr/>
          <a:lstStyle/>
          <a:p>
            <a:fld id="{D9F085D5-EC86-4F6A-B501-C1359CB39116}" type="slidenum">
              <a:rPr lang="en-GB" smtClean="0"/>
              <a:t>41</a:t>
            </a:fld>
            <a:endParaRPr lang="en-GB"/>
          </a:p>
        </p:txBody>
      </p:sp>
      <p:sp>
        <p:nvSpPr>
          <p:cNvPr id="3" name="TextBox 2">
            <a:extLst>
              <a:ext uri="{FF2B5EF4-FFF2-40B4-BE49-F238E27FC236}">
                <a16:creationId xmlns:a16="http://schemas.microsoft.com/office/drawing/2014/main" id="{6ADD2DDB-5785-7437-D789-EE53FBDDBC20}"/>
              </a:ext>
            </a:extLst>
          </p:cNvPr>
          <p:cNvSpPr txBox="1"/>
          <p:nvPr/>
        </p:nvSpPr>
        <p:spPr>
          <a:xfrm>
            <a:off x="9915138" y="3322528"/>
            <a:ext cx="2299835" cy="523220"/>
          </a:xfrm>
          <a:prstGeom prst="rect">
            <a:avLst/>
          </a:prstGeom>
          <a:noFill/>
        </p:spPr>
        <p:txBody>
          <a:bodyPr wrap="square" rtlCol="0">
            <a:spAutoFit/>
          </a:bodyPr>
          <a:lstStyle/>
          <a:p>
            <a:r>
              <a:rPr lang="en-US" sz="2800" dirty="0"/>
              <a:t>Jerome Powell</a:t>
            </a:r>
          </a:p>
        </p:txBody>
      </p:sp>
      <p:cxnSp>
        <p:nvCxnSpPr>
          <p:cNvPr id="7" name="Straight Arrow Connector 6">
            <a:extLst>
              <a:ext uri="{FF2B5EF4-FFF2-40B4-BE49-F238E27FC236}">
                <a16:creationId xmlns:a16="http://schemas.microsoft.com/office/drawing/2014/main" id="{1C40A7C2-F909-29B4-50E7-AC6EA5C93159}"/>
              </a:ext>
            </a:extLst>
          </p:cNvPr>
          <p:cNvCxnSpPr>
            <a:cxnSpLocks/>
          </p:cNvCxnSpPr>
          <p:nvPr/>
        </p:nvCxnSpPr>
        <p:spPr>
          <a:xfrm flipH="1">
            <a:off x="6766041" y="3783695"/>
            <a:ext cx="3263816" cy="1283810"/>
          </a:xfrm>
          <a:prstGeom prst="straightConnector1">
            <a:avLst/>
          </a:prstGeom>
          <a:ln w="25400">
            <a:solidFill>
              <a:srgbClr val="FF0000"/>
            </a:solidFill>
            <a:headEnd type="none"/>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8AF9E46-80C2-9225-4344-76C23DCB4571}"/>
              </a:ext>
            </a:extLst>
          </p:cNvPr>
          <p:cNvSpPr txBox="1"/>
          <p:nvPr/>
        </p:nvSpPr>
        <p:spPr>
          <a:xfrm>
            <a:off x="10114764" y="1917426"/>
            <a:ext cx="1835000" cy="584775"/>
          </a:xfrm>
          <a:prstGeom prst="rect">
            <a:avLst/>
          </a:prstGeom>
          <a:noFill/>
        </p:spPr>
        <p:txBody>
          <a:bodyPr wrap="square" rtlCol="0">
            <a:spAutoFit/>
          </a:bodyPr>
          <a:lstStyle/>
          <a:p>
            <a:r>
              <a:rPr lang="en-US" sz="3200" dirty="0"/>
              <a:t>Inflation</a:t>
            </a:r>
          </a:p>
        </p:txBody>
      </p:sp>
      <p:cxnSp>
        <p:nvCxnSpPr>
          <p:cNvPr id="9" name="Straight Arrow Connector 8">
            <a:extLst>
              <a:ext uri="{FF2B5EF4-FFF2-40B4-BE49-F238E27FC236}">
                <a16:creationId xmlns:a16="http://schemas.microsoft.com/office/drawing/2014/main" id="{2B8FC5EB-46C2-5CBA-1FAB-07D125D28C68}"/>
              </a:ext>
            </a:extLst>
          </p:cNvPr>
          <p:cNvCxnSpPr>
            <a:cxnSpLocks/>
          </p:cNvCxnSpPr>
          <p:nvPr/>
        </p:nvCxnSpPr>
        <p:spPr>
          <a:xfrm flipH="1">
            <a:off x="8453093" y="2387043"/>
            <a:ext cx="1705989" cy="1802787"/>
          </a:xfrm>
          <a:prstGeom prst="straightConnector1">
            <a:avLst/>
          </a:prstGeom>
          <a:ln w="25400">
            <a:solidFill>
              <a:srgbClr val="FF0000"/>
            </a:solidFill>
            <a:headEnd type="none"/>
            <a:tailEnd type="stealth"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8857845-64DB-44D8-6BE3-107A0CE2BDC0}"/>
              </a:ext>
            </a:extLst>
          </p:cNvPr>
          <p:cNvSpPr txBox="1"/>
          <p:nvPr/>
        </p:nvSpPr>
        <p:spPr>
          <a:xfrm>
            <a:off x="49706" y="3831894"/>
            <a:ext cx="1835000" cy="584775"/>
          </a:xfrm>
          <a:prstGeom prst="rect">
            <a:avLst/>
          </a:prstGeom>
          <a:noFill/>
        </p:spPr>
        <p:txBody>
          <a:bodyPr wrap="square" rtlCol="0">
            <a:spAutoFit/>
          </a:bodyPr>
          <a:lstStyle/>
          <a:p>
            <a:r>
              <a:rPr lang="en-US" sz="3200" dirty="0"/>
              <a:t>Recession</a:t>
            </a:r>
          </a:p>
        </p:txBody>
      </p:sp>
      <p:cxnSp>
        <p:nvCxnSpPr>
          <p:cNvPr id="13" name="Straight Arrow Connector 12">
            <a:extLst>
              <a:ext uri="{FF2B5EF4-FFF2-40B4-BE49-F238E27FC236}">
                <a16:creationId xmlns:a16="http://schemas.microsoft.com/office/drawing/2014/main" id="{BC0D3A0A-CC4F-6B13-C515-95CCEFE99ECF}"/>
              </a:ext>
            </a:extLst>
          </p:cNvPr>
          <p:cNvCxnSpPr>
            <a:cxnSpLocks/>
          </p:cNvCxnSpPr>
          <p:nvPr/>
        </p:nvCxnSpPr>
        <p:spPr>
          <a:xfrm flipH="1">
            <a:off x="1927052" y="2875175"/>
            <a:ext cx="1966218" cy="1314655"/>
          </a:xfrm>
          <a:prstGeom prst="straightConnector1">
            <a:avLst/>
          </a:prstGeom>
          <a:ln w="25400">
            <a:solidFill>
              <a:srgbClr val="FF0000"/>
            </a:solidFill>
            <a:headEnd type="stealth" w="lg" len="lg"/>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3272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1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7651C-A2BF-B5FD-5133-5510C755F03F}"/>
              </a:ext>
            </a:extLst>
          </p:cNvPr>
          <p:cNvSpPr>
            <a:spLocks noGrp="1"/>
          </p:cNvSpPr>
          <p:nvPr>
            <p:ph type="title"/>
          </p:nvPr>
        </p:nvSpPr>
        <p:spPr/>
        <p:txBody>
          <a:bodyPr/>
          <a:lstStyle/>
          <a:p>
            <a:r>
              <a:rPr lang="en-US" dirty="0">
                <a:solidFill>
                  <a:schemeClr val="bg1"/>
                </a:solidFill>
              </a:rPr>
              <a:t>Kev</a:t>
            </a:r>
            <a:r>
              <a:rPr lang="en-US" dirty="0"/>
              <a:t>in Warsh’s Criticisms</a:t>
            </a:r>
          </a:p>
        </p:txBody>
      </p:sp>
      <p:sp>
        <p:nvSpPr>
          <p:cNvPr id="3" name="Content Placeholder 2">
            <a:extLst>
              <a:ext uri="{FF2B5EF4-FFF2-40B4-BE49-F238E27FC236}">
                <a16:creationId xmlns:a16="http://schemas.microsoft.com/office/drawing/2014/main" id="{46D53A20-6C7C-26C4-232D-A3A2AB5C01C7}"/>
              </a:ext>
            </a:extLst>
          </p:cNvPr>
          <p:cNvSpPr>
            <a:spLocks noGrp="1"/>
          </p:cNvSpPr>
          <p:nvPr>
            <p:ph idx="1"/>
          </p:nvPr>
        </p:nvSpPr>
        <p:spPr/>
        <p:txBody>
          <a:bodyPr/>
          <a:lstStyle/>
          <a:p>
            <a:pPr marL="514350" indent="-514350">
              <a:buFont typeface="+mj-lt"/>
              <a:buAutoNum type="arabicPeriod"/>
            </a:pPr>
            <a:r>
              <a:rPr lang="en-US" dirty="0"/>
              <a:t>2021-2022:  “…greatest mistake in macroeconomic policy in 45 years,” </a:t>
            </a:r>
          </a:p>
          <a:p>
            <a:pPr marL="514350" indent="-514350">
              <a:buFont typeface="+mj-lt"/>
              <a:buAutoNum type="arabicPeriod"/>
            </a:pPr>
            <a:r>
              <a:rPr lang="en-US" dirty="0"/>
              <a:t>QE should not have become a permanent feature of the economy.</a:t>
            </a:r>
          </a:p>
          <a:p>
            <a:pPr marL="514350" indent="-514350">
              <a:buFont typeface="+mj-lt"/>
              <a:buAutoNum type="arabicPeriod"/>
            </a:pPr>
            <a:r>
              <a:rPr lang="en-US" dirty="0"/>
              <a:t>“Mission Creep” threatens political independence.</a:t>
            </a:r>
          </a:p>
          <a:p>
            <a:pPr marL="514350" indent="-514350">
              <a:buFont typeface="+mj-lt"/>
              <a:buAutoNum type="arabicPeriod"/>
            </a:pPr>
            <a:r>
              <a:rPr lang="en-US" dirty="0"/>
              <a:t>Fed is ignoring the disinflationary effects of AI increasing aggregate supply.</a:t>
            </a:r>
            <a:endParaRPr lang="en-US" dirty="0">
              <a:solidFill>
                <a:srgbClr val="FF0000"/>
              </a:solidFill>
            </a:endParaRPr>
          </a:p>
          <a:p>
            <a:pPr marL="514350" indent="-514350">
              <a:buFont typeface="+mj-lt"/>
              <a:buAutoNum type="arabicPeriod"/>
            </a:pPr>
            <a:r>
              <a:rPr lang="en-US" dirty="0">
                <a:solidFill>
                  <a:srgbClr val="FF0000"/>
                </a:solidFill>
              </a:rPr>
              <a:t>Too much “forward guidance,” particularly the “dot plot.”</a:t>
            </a:r>
          </a:p>
          <a:p>
            <a:pPr marL="0" indent="0">
              <a:buNone/>
            </a:pPr>
            <a:endParaRPr lang="en-US" dirty="0"/>
          </a:p>
        </p:txBody>
      </p:sp>
      <p:sp>
        <p:nvSpPr>
          <p:cNvPr id="4" name="Slide Number Placeholder 3">
            <a:extLst>
              <a:ext uri="{FF2B5EF4-FFF2-40B4-BE49-F238E27FC236}">
                <a16:creationId xmlns:a16="http://schemas.microsoft.com/office/drawing/2014/main" id="{8C250C1A-9841-22BA-CBDB-727F6DCD70EC}"/>
              </a:ext>
            </a:extLst>
          </p:cNvPr>
          <p:cNvSpPr>
            <a:spLocks noGrp="1"/>
          </p:cNvSpPr>
          <p:nvPr>
            <p:ph type="sldNum" sz="quarter" idx="12"/>
          </p:nvPr>
        </p:nvSpPr>
        <p:spPr/>
        <p:txBody>
          <a:bodyPr/>
          <a:lstStyle/>
          <a:p>
            <a:fld id="{D9F085D5-EC86-4F6A-B501-C1359CB39116}" type="slidenum">
              <a:rPr lang="en-GB" smtClean="0"/>
              <a:t>42</a:t>
            </a:fld>
            <a:endParaRPr lang="en-GB"/>
          </a:p>
        </p:txBody>
      </p:sp>
    </p:spTree>
    <p:extLst>
      <p:ext uri="{BB962C8B-B14F-4D97-AF65-F5344CB8AC3E}">
        <p14:creationId xmlns:p14="http://schemas.microsoft.com/office/powerpoint/2010/main" val="242283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FB577-D9A3-51F2-47E8-7769A6B24368}"/>
              </a:ext>
            </a:extLst>
          </p:cNvPr>
          <p:cNvSpPr>
            <a:spLocks noGrp="1"/>
          </p:cNvSpPr>
          <p:nvPr>
            <p:ph type="title"/>
          </p:nvPr>
        </p:nvSpPr>
        <p:spPr>
          <a:xfrm>
            <a:off x="788096" y="0"/>
            <a:ext cx="10515600" cy="1325563"/>
          </a:xfrm>
        </p:spPr>
        <p:txBody>
          <a:bodyPr/>
          <a:lstStyle/>
          <a:p>
            <a:r>
              <a:rPr lang="en-US" dirty="0">
                <a:solidFill>
                  <a:schemeClr val="bg1"/>
                </a:solidFill>
              </a:rPr>
              <a:t>For</a:t>
            </a:r>
            <a:r>
              <a:rPr lang="en-US" dirty="0">
                <a:solidFill>
                  <a:schemeClr val="accent5">
                    <a:lumMod val="50000"/>
                  </a:schemeClr>
                </a:solidFill>
              </a:rPr>
              <a:t>ward Guidance:  Communication Strategy</a:t>
            </a:r>
          </a:p>
        </p:txBody>
      </p:sp>
      <p:sp>
        <p:nvSpPr>
          <p:cNvPr id="3" name="Content Placeholder 2">
            <a:extLst>
              <a:ext uri="{FF2B5EF4-FFF2-40B4-BE49-F238E27FC236}">
                <a16:creationId xmlns:a16="http://schemas.microsoft.com/office/drawing/2014/main" id="{B6BCC2F7-727F-4319-D1B2-B58363D94BAA}"/>
              </a:ext>
            </a:extLst>
          </p:cNvPr>
          <p:cNvSpPr>
            <a:spLocks noGrp="1"/>
          </p:cNvSpPr>
          <p:nvPr>
            <p:ph idx="1"/>
          </p:nvPr>
        </p:nvSpPr>
        <p:spPr/>
        <p:txBody>
          <a:bodyPr>
            <a:normAutofit/>
          </a:bodyPr>
          <a:lstStyle/>
          <a:p>
            <a:pPr marL="0" indent="0">
              <a:buNone/>
            </a:pPr>
            <a:r>
              <a:rPr lang="en-US" dirty="0"/>
              <a:t>Pre 1993:  “Omerta”</a:t>
            </a:r>
            <a:br>
              <a:rPr lang="en-US" dirty="0"/>
            </a:br>
            <a:endParaRPr lang="en-US" dirty="0"/>
          </a:p>
          <a:p>
            <a:pPr marL="0" indent="0">
              <a:buNone/>
            </a:pPr>
            <a:r>
              <a:rPr lang="en-US" dirty="0"/>
              <a:t>1993:  Minutes of FOMC meeting published with a month’s delay</a:t>
            </a:r>
          </a:p>
          <a:p>
            <a:pPr marL="0" indent="0">
              <a:buNone/>
            </a:pPr>
            <a:r>
              <a:rPr lang="en-US" dirty="0"/>
              <a:t>1994:  Policy Statement is released announcing what the Fed had done to the target federal funds rate the last day of each FOMC meeting.</a:t>
            </a:r>
          </a:p>
        </p:txBody>
      </p:sp>
      <p:sp>
        <p:nvSpPr>
          <p:cNvPr id="4" name="Slide Number Placeholder 3">
            <a:extLst>
              <a:ext uri="{FF2B5EF4-FFF2-40B4-BE49-F238E27FC236}">
                <a16:creationId xmlns:a16="http://schemas.microsoft.com/office/drawing/2014/main" id="{88AC5657-26EB-1F80-90DA-3D2F93874FE0}"/>
              </a:ext>
            </a:extLst>
          </p:cNvPr>
          <p:cNvSpPr>
            <a:spLocks noGrp="1"/>
          </p:cNvSpPr>
          <p:nvPr>
            <p:ph type="sldNum" sz="quarter" idx="12"/>
          </p:nvPr>
        </p:nvSpPr>
        <p:spPr/>
        <p:txBody>
          <a:bodyPr/>
          <a:lstStyle/>
          <a:p>
            <a:fld id="{D9F085D5-EC86-4F6A-B501-C1359CB39116}" type="slidenum">
              <a:rPr lang="en-GB" smtClean="0"/>
              <a:t>43</a:t>
            </a:fld>
            <a:endParaRPr lang="en-GB"/>
          </a:p>
        </p:txBody>
      </p:sp>
    </p:spTree>
    <p:extLst>
      <p:ext uri="{BB962C8B-B14F-4D97-AF65-F5344CB8AC3E}">
        <p14:creationId xmlns:p14="http://schemas.microsoft.com/office/powerpoint/2010/main" val="3719768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3FA2B-68A0-7C85-738A-E8E4A0972E6E}"/>
              </a:ext>
            </a:extLst>
          </p:cNvPr>
          <p:cNvSpPr>
            <a:spLocks noGrp="1"/>
          </p:cNvSpPr>
          <p:nvPr>
            <p:ph type="title"/>
          </p:nvPr>
        </p:nvSpPr>
        <p:spPr>
          <a:xfrm>
            <a:off x="838200" y="-32828"/>
            <a:ext cx="10515600" cy="1325563"/>
          </a:xfrm>
        </p:spPr>
        <p:txBody>
          <a:bodyPr/>
          <a:lstStyle/>
          <a:p>
            <a:r>
              <a:rPr lang="en-US" dirty="0">
                <a:solidFill>
                  <a:schemeClr val="bg1"/>
                </a:solidFill>
              </a:rPr>
              <a:t>Ber</a:t>
            </a:r>
            <a:r>
              <a:rPr lang="en-US" dirty="0">
                <a:solidFill>
                  <a:schemeClr val="accent5">
                    <a:lumMod val="50000"/>
                  </a:schemeClr>
                </a:solidFill>
              </a:rPr>
              <a:t>n</a:t>
            </a:r>
            <a:r>
              <a:rPr lang="en-US" dirty="0"/>
              <a:t>anke Reforms:  “Radical Transparency”</a:t>
            </a:r>
          </a:p>
        </p:txBody>
      </p:sp>
      <p:sp>
        <p:nvSpPr>
          <p:cNvPr id="3" name="Content Placeholder 2">
            <a:extLst>
              <a:ext uri="{FF2B5EF4-FFF2-40B4-BE49-F238E27FC236}">
                <a16:creationId xmlns:a16="http://schemas.microsoft.com/office/drawing/2014/main" id="{B8DDDE9B-2955-CD33-327C-7EEA737A642C}"/>
              </a:ext>
            </a:extLst>
          </p:cNvPr>
          <p:cNvSpPr>
            <a:spLocks noGrp="1"/>
          </p:cNvSpPr>
          <p:nvPr>
            <p:ph idx="1"/>
          </p:nvPr>
        </p:nvSpPr>
        <p:spPr/>
        <p:txBody>
          <a:bodyPr/>
          <a:lstStyle/>
          <a:p>
            <a:pPr marL="0" indent="0">
              <a:buNone/>
            </a:pPr>
            <a:r>
              <a:rPr lang="en-US" dirty="0"/>
              <a:t>2007:  Summary of Economic Projections:  FOMC members forecasts of major macroeconomic variables including the federal funds rate 4 times a year.</a:t>
            </a:r>
          </a:p>
          <a:p>
            <a:pPr marL="0" indent="0">
              <a:buNone/>
            </a:pPr>
            <a:r>
              <a:rPr lang="en-US" dirty="0"/>
              <a:t>2011:  Chair hosts a press conference immediately after the FOMC meeting</a:t>
            </a:r>
          </a:p>
          <a:p>
            <a:pPr marL="0" indent="0">
              <a:buNone/>
            </a:pPr>
            <a:r>
              <a:rPr lang="en-US" dirty="0"/>
              <a:t>2012:  Fed issues annually “Statement of Longer-Run Goals and Monetary Strategy,” (First explicit statement of the 2 percent PCE inflation target)</a:t>
            </a:r>
          </a:p>
          <a:p>
            <a:pPr marL="0" indent="0">
              <a:buNone/>
            </a:pPr>
            <a:r>
              <a:rPr lang="en-US" dirty="0"/>
              <a:t>2012:  Introduces the infamous “dot plot.”</a:t>
            </a:r>
          </a:p>
          <a:p>
            <a:endParaRPr lang="en-US" dirty="0"/>
          </a:p>
        </p:txBody>
      </p:sp>
      <p:sp>
        <p:nvSpPr>
          <p:cNvPr id="4" name="Slide Number Placeholder 3">
            <a:extLst>
              <a:ext uri="{FF2B5EF4-FFF2-40B4-BE49-F238E27FC236}">
                <a16:creationId xmlns:a16="http://schemas.microsoft.com/office/drawing/2014/main" id="{EAD3453F-9BF0-CFA5-16DA-6F47D6275942}"/>
              </a:ext>
            </a:extLst>
          </p:cNvPr>
          <p:cNvSpPr>
            <a:spLocks noGrp="1"/>
          </p:cNvSpPr>
          <p:nvPr>
            <p:ph type="sldNum" sz="quarter" idx="12"/>
          </p:nvPr>
        </p:nvSpPr>
        <p:spPr/>
        <p:txBody>
          <a:bodyPr/>
          <a:lstStyle/>
          <a:p>
            <a:fld id="{D9F085D5-EC86-4F6A-B501-C1359CB39116}" type="slidenum">
              <a:rPr lang="en-GB" smtClean="0"/>
              <a:t>44</a:t>
            </a:fld>
            <a:endParaRPr lang="en-GB"/>
          </a:p>
        </p:txBody>
      </p:sp>
    </p:spTree>
    <p:extLst>
      <p:ext uri="{BB962C8B-B14F-4D97-AF65-F5344CB8AC3E}">
        <p14:creationId xmlns:p14="http://schemas.microsoft.com/office/powerpoint/2010/main" val="4009127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9A9E3-020B-C231-A67C-4F4009691552}"/>
              </a:ext>
            </a:extLst>
          </p:cNvPr>
          <p:cNvSpPr>
            <a:spLocks noGrp="1"/>
          </p:cNvSpPr>
          <p:nvPr>
            <p:ph type="title"/>
          </p:nvPr>
        </p:nvSpPr>
        <p:spPr/>
        <p:txBody>
          <a:bodyPr/>
          <a:lstStyle/>
          <a:p>
            <a:r>
              <a:rPr lang="en-US" dirty="0">
                <a:solidFill>
                  <a:schemeClr val="bg1"/>
                </a:solidFill>
              </a:rPr>
              <a:t>Su</a:t>
            </a:r>
            <a:r>
              <a:rPr lang="en-US" dirty="0"/>
              <a:t>mmary of Projections &amp; Dot Plot (June 2026)</a:t>
            </a:r>
          </a:p>
        </p:txBody>
      </p:sp>
      <p:pic>
        <p:nvPicPr>
          <p:cNvPr id="6" name="Content Placeholder 5">
            <a:extLst>
              <a:ext uri="{FF2B5EF4-FFF2-40B4-BE49-F238E27FC236}">
                <a16:creationId xmlns:a16="http://schemas.microsoft.com/office/drawing/2014/main" id="{21758092-679C-F727-8C3D-A4E002E40126}"/>
              </a:ext>
            </a:extLst>
          </p:cNvPr>
          <p:cNvPicPr>
            <a:picLocks noGrp="1" noChangeAspect="1"/>
          </p:cNvPicPr>
          <p:nvPr>
            <p:ph idx="1"/>
          </p:nvPr>
        </p:nvPicPr>
        <p:blipFill>
          <a:blip r:embed="rId2"/>
          <a:stretch>
            <a:fillRect/>
          </a:stretch>
        </p:blipFill>
        <p:spPr>
          <a:xfrm>
            <a:off x="176049" y="2097185"/>
            <a:ext cx="4741334" cy="4114800"/>
          </a:xfrm>
          <a:prstGeom prst="rect">
            <a:avLst/>
          </a:prstGeom>
        </p:spPr>
      </p:pic>
      <p:sp>
        <p:nvSpPr>
          <p:cNvPr id="4" name="Slide Number Placeholder 3">
            <a:extLst>
              <a:ext uri="{FF2B5EF4-FFF2-40B4-BE49-F238E27FC236}">
                <a16:creationId xmlns:a16="http://schemas.microsoft.com/office/drawing/2014/main" id="{FEC49C8E-F3CA-CDEA-FBD8-EC15E1582461}"/>
              </a:ext>
            </a:extLst>
          </p:cNvPr>
          <p:cNvSpPr>
            <a:spLocks noGrp="1"/>
          </p:cNvSpPr>
          <p:nvPr>
            <p:ph type="sldNum" sz="quarter" idx="12"/>
          </p:nvPr>
        </p:nvSpPr>
        <p:spPr/>
        <p:txBody>
          <a:bodyPr/>
          <a:lstStyle/>
          <a:p>
            <a:fld id="{D9F085D5-EC86-4F6A-B501-C1359CB39116}" type="slidenum">
              <a:rPr lang="en-GB" smtClean="0"/>
              <a:t>45</a:t>
            </a:fld>
            <a:endParaRPr lang="en-GB"/>
          </a:p>
        </p:txBody>
      </p:sp>
      <p:grpSp>
        <p:nvGrpSpPr>
          <p:cNvPr id="14" name="Group 13">
            <a:extLst>
              <a:ext uri="{FF2B5EF4-FFF2-40B4-BE49-F238E27FC236}">
                <a16:creationId xmlns:a16="http://schemas.microsoft.com/office/drawing/2014/main" id="{3BFCC839-A8BA-A8D0-4EC6-A08DC015A3FF}"/>
              </a:ext>
            </a:extLst>
          </p:cNvPr>
          <p:cNvGrpSpPr/>
          <p:nvPr/>
        </p:nvGrpSpPr>
        <p:grpSpPr>
          <a:xfrm>
            <a:off x="4917383" y="1181576"/>
            <a:ext cx="7217433" cy="5259009"/>
            <a:chOff x="4917383" y="1181576"/>
            <a:chExt cx="7217433" cy="5259009"/>
          </a:xfrm>
        </p:grpSpPr>
        <p:grpSp>
          <p:nvGrpSpPr>
            <p:cNvPr id="9" name="Group 8">
              <a:extLst>
                <a:ext uri="{FF2B5EF4-FFF2-40B4-BE49-F238E27FC236}">
                  <a16:creationId xmlns:a16="http://schemas.microsoft.com/office/drawing/2014/main" id="{BEB7A769-12CD-3549-50B6-DDF828D502BA}"/>
                </a:ext>
              </a:extLst>
            </p:cNvPr>
            <p:cNvGrpSpPr/>
            <p:nvPr/>
          </p:nvGrpSpPr>
          <p:grpSpPr>
            <a:xfrm>
              <a:off x="4917383" y="1181576"/>
              <a:ext cx="7217433" cy="5259009"/>
              <a:chOff x="4917383" y="1181576"/>
              <a:chExt cx="7217433" cy="5259009"/>
            </a:xfrm>
          </p:grpSpPr>
          <p:pic>
            <p:nvPicPr>
              <p:cNvPr id="5" name="Picture 4">
                <a:extLst>
                  <a:ext uri="{FF2B5EF4-FFF2-40B4-BE49-F238E27FC236}">
                    <a16:creationId xmlns:a16="http://schemas.microsoft.com/office/drawing/2014/main" id="{8CC7C133-FE2C-2ECB-2424-0D30574598A0}"/>
                  </a:ext>
                </a:extLst>
              </p:cNvPr>
              <p:cNvPicPr>
                <a:picLocks noChangeAspect="1"/>
              </p:cNvPicPr>
              <p:nvPr/>
            </p:nvPicPr>
            <p:blipFill>
              <a:blip r:embed="rId3"/>
              <a:stretch>
                <a:fillRect/>
              </a:stretch>
            </p:blipFill>
            <p:spPr>
              <a:xfrm>
                <a:off x="4917383" y="1868585"/>
                <a:ext cx="7217433" cy="4572000"/>
              </a:xfrm>
              <a:prstGeom prst="rect">
                <a:avLst/>
              </a:prstGeom>
            </p:spPr>
          </p:pic>
          <p:sp>
            <p:nvSpPr>
              <p:cNvPr id="7" name="TextBox 6">
                <a:extLst>
                  <a:ext uri="{FF2B5EF4-FFF2-40B4-BE49-F238E27FC236}">
                    <a16:creationId xmlns:a16="http://schemas.microsoft.com/office/drawing/2014/main" id="{CC984728-7B63-C220-8F72-BA1FF09DCA88}"/>
                  </a:ext>
                </a:extLst>
              </p:cNvPr>
              <p:cNvSpPr txBox="1"/>
              <p:nvPr/>
            </p:nvSpPr>
            <p:spPr>
              <a:xfrm>
                <a:off x="5090160" y="1181576"/>
                <a:ext cx="6400800" cy="830997"/>
              </a:xfrm>
              <a:prstGeom prst="rect">
                <a:avLst/>
              </a:prstGeom>
              <a:noFill/>
            </p:spPr>
            <p:txBody>
              <a:bodyPr wrap="square" rtlCol="0">
                <a:spAutoFit/>
              </a:bodyPr>
              <a:lstStyle/>
              <a:p>
                <a:r>
                  <a:rPr lang="en-US" sz="2400" dirty="0"/>
                  <a:t>FOMC member’s (except Warsh’s) forecast of the federal funds rate at the end of the year.</a:t>
                </a:r>
              </a:p>
            </p:txBody>
          </p:sp>
        </p:grpSp>
        <p:sp>
          <p:nvSpPr>
            <p:cNvPr id="11" name="TextBox 10">
              <a:extLst>
                <a:ext uri="{FF2B5EF4-FFF2-40B4-BE49-F238E27FC236}">
                  <a16:creationId xmlns:a16="http://schemas.microsoft.com/office/drawing/2014/main" id="{5A13B9EC-3331-0E9B-E63D-B521429BAE4E}"/>
                </a:ext>
              </a:extLst>
            </p:cNvPr>
            <p:cNvSpPr txBox="1"/>
            <p:nvPr/>
          </p:nvSpPr>
          <p:spPr>
            <a:xfrm>
              <a:off x="11490960" y="1986343"/>
              <a:ext cx="620038" cy="461665"/>
            </a:xfrm>
            <a:prstGeom prst="rect">
              <a:avLst/>
            </a:prstGeom>
            <a:noFill/>
          </p:spPr>
          <p:txBody>
            <a:bodyPr wrap="square" rtlCol="0">
              <a:spAutoFit/>
            </a:bodyPr>
            <a:lstStyle/>
            <a:p>
              <a:r>
                <a:rPr lang="en-US" sz="2400" dirty="0"/>
                <a:t>4.5</a:t>
              </a:r>
            </a:p>
          </p:txBody>
        </p:sp>
        <p:sp>
          <p:nvSpPr>
            <p:cNvPr id="13" name="TextBox 12">
              <a:extLst>
                <a:ext uri="{FF2B5EF4-FFF2-40B4-BE49-F238E27FC236}">
                  <a16:creationId xmlns:a16="http://schemas.microsoft.com/office/drawing/2014/main" id="{CDB4102A-9421-1A78-6418-D1C52EECB2A7}"/>
                </a:ext>
              </a:extLst>
            </p:cNvPr>
            <p:cNvSpPr txBox="1"/>
            <p:nvPr/>
          </p:nvSpPr>
          <p:spPr>
            <a:xfrm>
              <a:off x="11490960" y="3165686"/>
              <a:ext cx="620038" cy="461665"/>
            </a:xfrm>
            <a:prstGeom prst="rect">
              <a:avLst/>
            </a:prstGeom>
            <a:noFill/>
          </p:spPr>
          <p:txBody>
            <a:bodyPr wrap="square" rtlCol="0">
              <a:spAutoFit/>
            </a:bodyPr>
            <a:lstStyle/>
            <a:p>
              <a:r>
                <a:rPr lang="en-US" sz="2400" dirty="0"/>
                <a:t>3.0</a:t>
              </a:r>
            </a:p>
          </p:txBody>
        </p:sp>
      </p:grpSp>
    </p:spTree>
    <p:extLst>
      <p:ext uri="{BB962C8B-B14F-4D97-AF65-F5344CB8AC3E}">
        <p14:creationId xmlns:p14="http://schemas.microsoft.com/office/powerpoint/2010/main" val="1617633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7BEBB-BA0B-72AF-43A6-C0A3CB44EDE7}"/>
              </a:ext>
            </a:extLst>
          </p:cNvPr>
          <p:cNvSpPr>
            <a:spLocks noGrp="1"/>
          </p:cNvSpPr>
          <p:nvPr>
            <p:ph type="title"/>
          </p:nvPr>
        </p:nvSpPr>
        <p:spPr/>
        <p:txBody>
          <a:bodyPr/>
          <a:lstStyle/>
          <a:p>
            <a:r>
              <a:rPr lang="en-US" dirty="0">
                <a:solidFill>
                  <a:schemeClr val="bg1"/>
                </a:solidFill>
              </a:rPr>
              <a:t>Wh</a:t>
            </a:r>
            <a:r>
              <a:rPr lang="en-US" dirty="0"/>
              <a:t>at is the purpose of this information?</a:t>
            </a:r>
          </a:p>
        </p:txBody>
      </p:sp>
      <p:sp>
        <p:nvSpPr>
          <p:cNvPr id="3" name="Content Placeholder 2">
            <a:extLst>
              <a:ext uri="{FF2B5EF4-FFF2-40B4-BE49-F238E27FC236}">
                <a16:creationId xmlns:a16="http://schemas.microsoft.com/office/drawing/2014/main" id="{D2C9BB46-CA01-6A5C-F082-0326E3ADCB77}"/>
              </a:ext>
            </a:extLst>
          </p:cNvPr>
          <p:cNvSpPr>
            <a:spLocks noGrp="1"/>
          </p:cNvSpPr>
          <p:nvPr>
            <p:ph idx="1"/>
          </p:nvPr>
        </p:nvSpPr>
        <p:spPr/>
        <p:txBody>
          <a:bodyPr>
            <a:normAutofit fontScale="92500"/>
          </a:bodyPr>
          <a:lstStyle/>
          <a:p>
            <a:pPr marL="0" indent="0">
              <a:buNone/>
            </a:pPr>
            <a:r>
              <a:rPr lang="en-US" dirty="0"/>
              <a:t>Remember the Fed needs to affect long-run interest rates which depend on expected inflation and the expectation of the path of short-term interest rates.</a:t>
            </a:r>
          </a:p>
          <a:p>
            <a:pPr marL="514350" indent="-514350">
              <a:buFont typeface="+mj-lt"/>
              <a:buAutoNum type="arabicPeriod"/>
            </a:pPr>
            <a:r>
              <a:rPr lang="en-US" dirty="0"/>
              <a:t>Transparency helps to increase credibility thereby stabilizing inflationary expectations.</a:t>
            </a:r>
          </a:p>
          <a:p>
            <a:pPr marL="514350" indent="-514350">
              <a:buFont typeface="+mj-lt"/>
              <a:buAutoNum type="arabicPeriod"/>
            </a:pPr>
            <a:r>
              <a:rPr lang="en-US" dirty="0"/>
              <a:t>This “forward guidance” on future federal fund rates can influence longer-term rates, which have a bigger influence on aggregate demand.</a:t>
            </a:r>
          </a:p>
          <a:p>
            <a:pPr marL="0" indent="0">
              <a:buNone/>
            </a:pPr>
            <a:r>
              <a:rPr lang="en-US" dirty="0"/>
              <a:t>Ben Bernanke </a:t>
            </a:r>
            <a:r>
              <a:rPr lang="en-US" sz="2200" dirty="0"/>
              <a:t>(https://www.brookings.edu/articles/inaugurating-a-new-blog/)</a:t>
            </a:r>
            <a:r>
              <a:rPr lang="en-US" dirty="0"/>
              <a:t>:</a:t>
            </a:r>
          </a:p>
          <a:p>
            <a:pPr marL="0" indent="0">
              <a:buNone/>
            </a:pPr>
            <a:r>
              <a:rPr lang="en-US" b="0" dirty="0"/>
              <a:t>When I was at the Federal Reserve, I occasionally observed that monetary policy is 98 percent talk and only two percent action.</a:t>
            </a:r>
            <a:endParaRPr lang="en-US" dirty="0"/>
          </a:p>
        </p:txBody>
      </p:sp>
      <p:sp>
        <p:nvSpPr>
          <p:cNvPr id="4" name="Slide Number Placeholder 3">
            <a:extLst>
              <a:ext uri="{FF2B5EF4-FFF2-40B4-BE49-F238E27FC236}">
                <a16:creationId xmlns:a16="http://schemas.microsoft.com/office/drawing/2014/main" id="{EB68D418-CD30-FF7C-AFF5-E0B2B010A384}"/>
              </a:ext>
            </a:extLst>
          </p:cNvPr>
          <p:cNvSpPr>
            <a:spLocks noGrp="1"/>
          </p:cNvSpPr>
          <p:nvPr>
            <p:ph type="sldNum" sz="quarter" idx="12"/>
          </p:nvPr>
        </p:nvSpPr>
        <p:spPr/>
        <p:txBody>
          <a:bodyPr/>
          <a:lstStyle/>
          <a:p>
            <a:fld id="{D9F085D5-EC86-4F6A-B501-C1359CB39116}" type="slidenum">
              <a:rPr lang="en-GB" smtClean="0"/>
              <a:t>46</a:t>
            </a:fld>
            <a:endParaRPr lang="en-GB"/>
          </a:p>
        </p:txBody>
      </p:sp>
    </p:spTree>
    <p:extLst>
      <p:ext uri="{BB962C8B-B14F-4D97-AF65-F5344CB8AC3E}">
        <p14:creationId xmlns:p14="http://schemas.microsoft.com/office/powerpoint/2010/main" val="39638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8F438-202A-4919-A979-1D41E9313423}"/>
              </a:ext>
            </a:extLst>
          </p:cNvPr>
          <p:cNvSpPr>
            <a:spLocks noGrp="1"/>
          </p:cNvSpPr>
          <p:nvPr>
            <p:ph type="title"/>
          </p:nvPr>
        </p:nvSpPr>
        <p:spPr/>
        <p:txBody>
          <a:bodyPr/>
          <a:lstStyle/>
          <a:p>
            <a:r>
              <a:rPr lang="en-US" dirty="0">
                <a:solidFill>
                  <a:schemeClr val="bg1"/>
                </a:solidFill>
              </a:rPr>
              <a:t>Th</a:t>
            </a:r>
            <a:r>
              <a:rPr lang="en-US" dirty="0"/>
              <a:t>e Ultimate in Forward Guidance</a:t>
            </a:r>
          </a:p>
        </p:txBody>
      </p:sp>
      <p:sp>
        <p:nvSpPr>
          <p:cNvPr id="3" name="Content Placeholder 2">
            <a:extLst>
              <a:ext uri="{FF2B5EF4-FFF2-40B4-BE49-F238E27FC236}">
                <a16:creationId xmlns:a16="http://schemas.microsoft.com/office/drawing/2014/main" id="{026C6044-FEAC-32E6-7D40-391510434AAE}"/>
              </a:ext>
            </a:extLst>
          </p:cNvPr>
          <p:cNvSpPr>
            <a:spLocks noGrp="1"/>
          </p:cNvSpPr>
          <p:nvPr>
            <p:ph idx="1"/>
          </p:nvPr>
        </p:nvSpPr>
        <p:spPr/>
        <p:txBody>
          <a:bodyPr/>
          <a:lstStyle/>
          <a:p>
            <a:r>
              <a:rPr lang="en-US" dirty="0"/>
              <a:t>1/28/2009 Policy Statement:</a:t>
            </a:r>
          </a:p>
          <a:p>
            <a:pPr marL="0" indent="0">
              <a:buNone/>
            </a:pPr>
            <a:r>
              <a:rPr lang="en-US" b="0" dirty="0"/>
              <a:t>The Federal Open Market Committee decided today to keep its target range for the federal funds rate at 0 to 1/4 percent. The Committee continues to anticipate that economic conditions are likely </a:t>
            </a:r>
            <a:r>
              <a:rPr lang="en-US" dirty="0"/>
              <a:t>to warrant exceptionally low levels of the federal funds rate for some time</a:t>
            </a:r>
            <a:r>
              <a:rPr lang="en-US" b="0" dirty="0"/>
              <a:t>.</a:t>
            </a:r>
          </a:p>
          <a:p>
            <a:r>
              <a:rPr lang="en-US" b="0" dirty="0"/>
              <a:t>Warsh voted for the statement and does not object to forward guidance in emergencies.</a:t>
            </a:r>
            <a:endParaRPr lang="en-US" dirty="0"/>
          </a:p>
        </p:txBody>
      </p:sp>
      <p:sp>
        <p:nvSpPr>
          <p:cNvPr id="4" name="Slide Number Placeholder 3">
            <a:extLst>
              <a:ext uri="{FF2B5EF4-FFF2-40B4-BE49-F238E27FC236}">
                <a16:creationId xmlns:a16="http://schemas.microsoft.com/office/drawing/2014/main" id="{5363908B-8AB7-8048-6E46-485A15B17915}"/>
              </a:ext>
            </a:extLst>
          </p:cNvPr>
          <p:cNvSpPr>
            <a:spLocks noGrp="1"/>
          </p:cNvSpPr>
          <p:nvPr>
            <p:ph type="sldNum" sz="quarter" idx="12"/>
          </p:nvPr>
        </p:nvSpPr>
        <p:spPr/>
        <p:txBody>
          <a:bodyPr/>
          <a:lstStyle/>
          <a:p>
            <a:fld id="{D9F085D5-EC86-4F6A-B501-C1359CB39116}" type="slidenum">
              <a:rPr lang="en-GB" smtClean="0"/>
              <a:t>47</a:t>
            </a:fld>
            <a:endParaRPr lang="en-GB"/>
          </a:p>
        </p:txBody>
      </p:sp>
    </p:spTree>
    <p:extLst>
      <p:ext uri="{BB962C8B-B14F-4D97-AF65-F5344CB8AC3E}">
        <p14:creationId xmlns:p14="http://schemas.microsoft.com/office/powerpoint/2010/main" val="366042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5626B-1154-0B21-D78E-A006211B2D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7BE54F-912D-9DD0-C94F-975B7D3B09A2}"/>
              </a:ext>
            </a:extLst>
          </p:cNvPr>
          <p:cNvSpPr>
            <a:spLocks noGrp="1"/>
          </p:cNvSpPr>
          <p:nvPr>
            <p:ph type="title"/>
          </p:nvPr>
        </p:nvSpPr>
        <p:spPr>
          <a:xfrm>
            <a:off x="677263" y="0"/>
            <a:ext cx="10515600" cy="1325563"/>
          </a:xfrm>
        </p:spPr>
        <p:txBody>
          <a:bodyPr/>
          <a:lstStyle/>
          <a:p>
            <a:r>
              <a:rPr lang="en-US" dirty="0">
                <a:solidFill>
                  <a:schemeClr val="bg1"/>
                </a:solidFill>
              </a:rPr>
              <a:t>Kev</a:t>
            </a:r>
            <a:r>
              <a:rPr lang="en-US" dirty="0">
                <a:solidFill>
                  <a:schemeClr val="accent5">
                    <a:lumMod val="50000"/>
                  </a:schemeClr>
                </a:solidFill>
              </a:rPr>
              <a:t>in Warsh Keynote Address at Jackson’s Hole</a:t>
            </a:r>
            <a:endParaRPr lang="en-US" dirty="0">
              <a:solidFill>
                <a:schemeClr val="bg1"/>
              </a:solidFill>
            </a:endParaRPr>
          </a:p>
        </p:txBody>
      </p:sp>
      <p:pic>
        <p:nvPicPr>
          <p:cNvPr id="6" name="Content Placeholder 5">
            <a:extLst>
              <a:ext uri="{FF2B5EF4-FFF2-40B4-BE49-F238E27FC236}">
                <a16:creationId xmlns:a16="http://schemas.microsoft.com/office/drawing/2014/main" id="{FC15E122-58DE-EDA3-070A-EE8C237118B1}"/>
              </a:ext>
            </a:extLst>
          </p:cNvPr>
          <p:cNvPicPr>
            <a:picLocks noGrp="1" noChangeAspect="1"/>
          </p:cNvPicPr>
          <p:nvPr>
            <p:ph idx="1"/>
          </p:nvPr>
        </p:nvPicPr>
        <p:blipFill>
          <a:blip r:embed="rId2"/>
          <a:stretch>
            <a:fillRect/>
          </a:stretch>
        </p:blipFill>
        <p:spPr>
          <a:xfrm>
            <a:off x="628650" y="1293736"/>
            <a:ext cx="10612826" cy="5303520"/>
          </a:xfrm>
          <a:prstGeom prst="rect">
            <a:avLst/>
          </a:prstGeom>
        </p:spPr>
      </p:pic>
      <p:sp>
        <p:nvSpPr>
          <p:cNvPr id="4" name="Slide Number Placeholder 3">
            <a:extLst>
              <a:ext uri="{FF2B5EF4-FFF2-40B4-BE49-F238E27FC236}">
                <a16:creationId xmlns:a16="http://schemas.microsoft.com/office/drawing/2014/main" id="{CF0DAAC6-2FCC-6D07-E744-97F3440A594B}"/>
              </a:ext>
            </a:extLst>
          </p:cNvPr>
          <p:cNvSpPr>
            <a:spLocks noGrp="1"/>
          </p:cNvSpPr>
          <p:nvPr>
            <p:ph type="sldNum" sz="quarter" idx="12"/>
          </p:nvPr>
        </p:nvSpPr>
        <p:spPr/>
        <p:txBody>
          <a:bodyPr/>
          <a:lstStyle/>
          <a:p>
            <a:fld id="{D9F085D5-EC86-4F6A-B501-C1359CB39116}" type="slidenum">
              <a:rPr lang="en-GB" smtClean="0"/>
              <a:t>48</a:t>
            </a:fld>
            <a:endParaRPr lang="en-GB"/>
          </a:p>
        </p:txBody>
      </p:sp>
      <p:sp>
        <p:nvSpPr>
          <p:cNvPr id="3" name="TextBox 2">
            <a:extLst>
              <a:ext uri="{FF2B5EF4-FFF2-40B4-BE49-F238E27FC236}">
                <a16:creationId xmlns:a16="http://schemas.microsoft.com/office/drawing/2014/main" id="{4F58F9C2-0F0D-064C-66AF-055AE8152312}"/>
              </a:ext>
            </a:extLst>
          </p:cNvPr>
          <p:cNvSpPr txBox="1"/>
          <p:nvPr/>
        </p:nvSpPr>
        <p:spPr>
          <a:xfrm>
            <a:off x="838200" y="2967335"/>
            <a:ext cx="3095625" cy="923330"/>
          </a:xfrm>
          <a:prstGeom prst="rect">
            <a:avLst/>
          </a:prstGeom>
          <a:noFill/>
        </p:spPr>
        <p:txBody>
          <a:bodyPr wrap="square" rtlCol="0">
            <a:spAutoFit/>
          </a:bodyPr>
          <a:lstStyle/>
          <a:p>
            <a:r>
              <a:rPr lang="en-US" dirty="0"/>
              <a:t>Warsh started speaking at 10AM and ended shortly after 10:30.</a:t>
            </a:r>
          </a:p>
        </p:txBody>
      </p:sp>
    </p:spTree>
    <p:extLst>
      <p:ext uri="{BB962C8B-B14F-4D97-AF65-F5344CB8AC3E}">
        <p14:creationId xmlns:p14="http://schemas.microsoft.com/office/powerpoint/2010/main" val="344831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FF41D-1CC4-B65F-0A09-18439D7A3241}"/>
              </a:ext>
            </a:extLst>
          </p:cNvPr>
          <p:cNvSpPr>
            <a:spLocks noGrp="1"/>
          </p:cNvSpPr>
          <p:nvPr>
            <p:ph type="title"/>
          </p:nvPr>
        </p:nvSpPr>
        <p:spPr/>
        <p:txBody>
          <a:bodyPr/>
          <a:lstStyle/>
          <a:p>
            <a:r>
              <a:rPr lang="en-US" dirty="0">
                <a:solidFill>
                  <a:schemeClr val="bg1"/>
                </a:solidFill>
              </a:rPr>
              <a:t>Wa</a:t>
            </a:r>
            <a:r>
              <a:rPr lang="en-US" dirty="0"/>
              <a:t>rsh’s Criticism of Forward Guidance</a:t>
            </a:r>
          </a:p>
        </p:txBody>
      </p:sp>
      <p:sp>
        <p:nvSpPr>
          <p:cNvPr id="3" name="Content Placeholder 2">
            <a:extLst>
              <a:ext uri="{FF2B5EF4-FFF2-40B4-BE49-F238E27FC236}">
                <a16:creationId xmlns:a16="http://schemas.microsoft.com/office/drawing/2014/main" id="{D4A3BE06-B193-72CF-5242-755538054E9B}"/>
              </a:ext>
            </a:extLst>
          </p:cNvPr>
          <p:cNvSpPr>
            <a:spLocks noGrp="1"/>
          </p:cNvSpPr>
          <p:nvPr>
            <p:ph idx="1"/>
          </p:nvPr>
        </p:nvSpPr>
        <p:spPr/>
        <p:txBody>
          <a:bodyPr/>
          <a:lstStyle/>
          <a:p>
            <a:pPr marL="514350" indent="-514350">
              <a:buFont typeface="+mj-lt"/>
              <a:buAutoNum type="arabicPeriod"/>
            </a:pPr>
            <a:r>
              <a:rPr lang="en-US" dirty="0"/>
              <a:t>Does the FOMC forecast of the funds rate interfere with needed corrections to policy:  “</a:t>
            </a:r>
            <a:r>
              <a:rPr lang="en-US" b="0" dirty="0"/>
              <a:t>And I believe when policymakers make quasi-commitments on interest rates through the cycle, we inhibit our own freedom to make the right calls when it's time to decide.”</a:t>
            </a:r>
          </a:p>
          <a:p>
            <a:pPr marL="514350" indent="-514350">
              <a:buFont typeface="+mj-lt"/>
              <a:buAutoNum type="arabicPeriod"/>
            </a:pPr>
            <a:r>
              <a:rPr lang="en-US" dirty="0"/>
              <a:t>Do Fed forecasts distort market signals:  “</a:t>
            </a:r>
            <a:r>
              <a:rPr lang="en-US" b="0" dirty="0"/>
              <a:t>To get policy right, we also need to get the relationship right between financial markets and the central bank. The Fed needs clear market signals, as unfiltered as possible . . . from market internals . . . the level and change in asset prices across sectors . . . the prices and trading volumes of Treasury securities.</a:t>
            </a:r>
            <a:endParaRPr lang="en-US" dirty="0"/>
          </a:p>
          <a:p>
            <a:pPr marL="514350" indent="-514350">
              <a:buFont typeface="+mj-lt"/>
              <a:buAutoNum type="arabicPeriod"/>
            </a:pPr>
            <a:endParaRPr lang="en-US" dirty="0"/>
          </a:p>
        </p:txBody>
      </p:sp>
      <p:sp>
        <p:nvSpPr>
          <p:cNvPr id="4" name="Slide Number Placeholder 3">
            <a:extLst>
              <a:ext uri="{FF2B5EF4-FFF2-40B4-BE49-F238E27FC236}">
                <a16:creationId xmlns:a16="http://schemas.microsoft.com/office/drawing/2014/main" id="{D02FD09F-FB36-8255-2CB1-EB4D43C15D4C}"/>
              </a:ext>
            </a:extLst>
          </p:cNvPr>
          <p:cNvSpPr>
            <a:spLocks noGrp="1"/>
          </p:cNvSpPr>
          <p:nvPr>
            <p:ph type="sldNum" sz="quarter" idx="12"/>
          </p:nvPr>
        </p:nvSpPr>
        <p:spPr/>
        <p:txBody>
          <a:bodyPr/>
          <a:lstStyle/>
          <a:p>
            <a:fld id="{D9F085D5-EC86-4F6A-B501-C1359CB39116}" type="slidenum">
              <a:rPr lang="en-GB" smtClean="0"/>
              <a:t>49</a:t>
            </a:fld>
            <a:endParaRPr lang="en-GB"/>
          </a:p>
        </p:txBody>
      </p:sp>
    </p:spTree>
    <p:extLst>
      <p:ext uri="{BB962C8B-B14F-4D97-AF65-F5344CB8AC3E}">
        <p14:creationId xmlns:p14="http://schemas.microsoft.com/office/powerpoint/2010/main" val="2943614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F5E45-8B31-744A-2150-7FBD219846E0}"/>
              </a:ext>
            </a:extLst>
          </p:cNvPr>
          <p:cNvSpPr>
            <a:spLocks noGrp="1"/>
          </p:cNvSpPr>
          <p:nvPr>
            <p:ph type="title"/>
          </p:nvPr>
        </p:nvSpPr>
        <p:spPr/>
        <p:txBody>
          <a:bodyPr/>
          <a:lstStyle/>
          <a:p>
            <a:r>
              <a:rPr lang="en-US" dirty="0">
                <a:solidFill>
                  <a:schemeClr val="bg1"/>
                </a:solidFill>
              </a:rPr>
              <a:t>Infa</a:t>
            </a:r>
            <a:r>
              <a:rPr lang="en-US" dirty="0">
                <a:solidFill>
                  <a:schemeClr val="accent5">
                    <a:lumMod val="50000"/>
                  </a:schemeClr>
                </a:solidFill>
              </a:rPr>
              <a:t>mous Dot Plot of March 16, 2022</a:t>
            </a:r>
            <a:endParaRPr lang="en-US" dirty="0">
              <a:solidFill>
                <a:schemeClr val="bg1"/>
              </a:solidFill>
            </a:endParaRPr>
          </a:p>
        </p:txBody>
      </p:sp>
      <p:sp>
        <p:nvSpPr>
          <p:cNvPr id="4" name="Slide Number Placeholder 3">
            <a:extLst>
              <a:ext uri="{FF2B5EF4-FFF2-40B4-BE49-F238E27FC236}">
                <a16:creationId xmlns:a16="http://schemas.microsoft.com/office/drawing/2014/main" id="{41190B1F-5251-6FC4-A323-2AE374DA823A}"/>
              </a:ext>
            </a:extLst>
          </p:cNvPr>
          <p:cNvSpPr>
            <a:spLocks noGrp="1"/>
          </p:cNvSpPr>
          <p:nvPr>
            <p:ph type="sldNum" sz="quarter" idx="12"/>
          </p:nvPr>
        </p:nvSpPr>
        <p:spPr/>
        <p:txBody>
          <a:bodyPr/>
          <a:lstStyle/>
          <a:p>
            <a:fld id="{D9F085D5-EC86-4F6A-B501-C1359CB39116}" type="slidenum">
              <a:rPr lang="en-GB" smtClean="0"/>
              <a:t>50</a:t>
            </a:fld>
            <a:endParaRPr lang="en-GB"/>
          </a:p>
        </p:txBody>
      </p:sp>
      <p:sp>
        <p:nvSpPr>
          <p:cNvPr id="7" name="TextBox 6">
            <a:extLst>
              <a:ext uri="{FF2B5EF4-FFF2-40B4-BE49-F238E27FC236}">
                <a16:creationId xmlns:a16="http://schemas.microsoft.com/office/drawing/2014/main" id="{B258E64F-0EBA-A532-A3E8-090B88F82ABE}"/>
              </a:ext>
            </a:extLst>
          </p:cNvPr>
          <p:cNvSpPr txBox="1"/>
          <p:nvPr/>
        </p:nvSpPr>
        <p:spPr>
          <a:xfrm>
            <a:off x="3707704" y="1814265"/>
            <a:ext cx="7544159" cy="4524315"/>
          </a:xfrm>
          <a:prstGeom prst="rect">
            <a:avLst/>
          </a:prstGeom>
          <a:noFill/>
        </p:spPr>
        <p:txBody>
          <a:bodyPr wrap="square" rtlCol="0">
            <a:sp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9" name="Content Placeholder 5">
            <a:extLst>
              <a:ext uri="{FF2B5EF4-FFF2-40B4-BE49-F238E27FC236}">
                <a16:creationId xmlns:a16="http://schemas.microsoft.com/office/drawing/2014/main" id="{9E2747A0-BD7A-9F8B-025A-F84883E1FF22}"/>
              </a:ext>
            </a:extLst>
          </p:cNvPr>
          <p:cNvPicPr>
            <a:picLocks noGrp="1" noChangeAspect="1"/>
          </p:cNvPicPr>
          <p:nvPr>
            <p:ph idx="1"/>
          </p:nvPr>
        </p:nvPicPr>
        <p:blipFill>
          <a:blip r:embed="rId2"/>
          <a:stretch>
            <a:fillRect/>
          </a:stretch>
        </p:blipFill>
        <p:spPr>
          <a:xfrm>
            <a:off x="4943337" y="1680671"/>
            <a:ext cx="6263549" cy="4206240"/>
          </a:xfrm>
          <a:prstGeom prst="rect">
            <a:avLst/>
          </a:prstGeom>
        </p:spPr>
      </p:pic>
      <p:pic>
        <p:nvPicPr>
          <p:cNvPr id="10" name="Picture 9">
            <a:extLst>
              <a:ext uri="{FF2B5EF4-FFF2-40B4-BE49-F238E27FC236}">
                <a16:creationId xmlns:a16="http://schemas.microsoft.com/office/drawing/2014/main" id="{708EF8BF-755C-9E0F-8BA9-35E8B808F254}"/>
              </a:ext>
            </a:extLst>
          </p:cNvPr>
          <p:cNvPicPr>
            <a:picLocks noChangeAspect="1"/>
          </p:cNvPicPr>
          <p:nvPr/>
        </p:nvPicPr>
        <p:blipFill>
          <a:blip r:embed="rId3"/>
          <a:stretch>
            <a:fillRect/>
          </a:stretch>
        </p:blipFill>
        <p:spPr>
          <a:xfrm>
            <a:off x="4898360" y="5836716"/>
            <a:ext cx="5877103" cy="576072"/>
          </a:xfrm>
          <a:prstGeom prst="rect">
            <a:avLst/>
          </a:prstGeom>
        </p:spPr>
      </p:pic>
      <p:sp>
        <p:nvSpPr>
          <p:cNvPr id="11" name="TextBox 10">
            <a:extLst>
              <a:ext uri="{FF2B5EF4-FFF2-40B4-BE49-F238E27FC236}">
                <a16:creationId xmlns:a16="http://schemas.microsoft.com/office/drawing/2014/main" id="{ED6382B0-E11A-231C-E5CA-2786D9DFFF5B}"/>
              </a:ext>
            </a:extLst>
          </p:cNvPr>
          <p:cNvSpPr txBox="1"/>
          <p:nvPr/>
        </p:nvSpPr>
        <p:spPr>
          <a:xfrm>
            <a:off x="5289392" y="3178601"/>
            <a:ext cx="1754967" cy="2328596"/>
          </a:xfrm>
          <a:prstGeom prst="rect">
            <a:avLst/>
          </a:prstGeom>
          <a:noFill/>
          <a:ln w="19050">
            <a:solidFill>
              <a:srgbClr val="C00000"/>
            </a:solidFill>
          </a:ln>
        </p:spPr>
        <p:txBody>
          <a:bodyPr wrap="square" rtlCol="0">
            <a:spAutoFit/>
          </a:bodyPr>
          <a:lstStyle/>
          <a:p>
            <a:endParaRPr lang="en-US" dirty="0"/>
          </a:p>
        </p:txBody>
      </p:sp>
      <p:sp>
        <p:nvSpPr>
          <p:cNvPr id="13" name="TextBox 12">
            <a:extLst>
              <a:ext uri="{FF2B5EF4-FFF2-40B4-BE49-F238E27FC236}">
                <a16:creationId xmlns:a16="http://schemas.microsoft.com/office/drawing/2014/main" id="{06807592-4DCD-C870-7087-72571743A19F}"/>
              </a:ext>
            </a:extLst>
          </p:cNvPr>
          <p:cNvSpPr txBox="1"/>
          <p:nvPr/>
        </p:nvSpPr>
        <p:spPr>
          <a:xfrm>
            <a:off x="506105" y="1582334"/>
            <a:ext cx="3783904" cy="954107"/>
          </a:xfrm>
          <a:prstGeom prst="rect">
            <a:avLst/>
          </a:prstGeom>
          <a:noFill/>
        </p:spPr>
        <p:txBody>
          <a:bodyPr wrap="square" rtlCol="0">
            <a:spAutoFit/>
          </a:bodyPr>
          <a:lstStyle/>
          <a:p>
            <a:r>
              <a:rPr lang="en-US" sz="2800" dirty="0"/>
              <a:t>The actual March 2022 funds rate was 0.25-0.5</a:t>
            </a:r>
          </a:p>
        </p:txBody>
      </p:sp>
      <p:sp>
        <p:nvSpPr>
          <p:cNvPr id="14" name="TextBox 13">
            <a:extLst>
              <a:ext uri="{FF2B5EF4-FFF2-40B4-BE49-F238E27FC236}">
                <a16:creationId xmlns:a16="http://schemas.microsoft.com/office/drawing/2014/main" id="{EF5461C1-1004-163B-54E0-4AEF460FC1AC}"/>
              </a:ext>
            </a:extLst>
          </p:cNvPr>
          <p:cNvSpPr txBox="1"/>
          <p:nvPr/>
        </p:nvSpPr>
        <p:spPr>
          <a:xfrm>
            <a:off x="541617" y="2841206"/>
            <a:ext cx="3783904" cy="1815882"/>
          </a:xfrm>
          <a:prstGeom prst="rect">
            <a:avLst/>
          </a:prstGeom>
          <a:noFill/>
        </p:spPr>
        <p:txBody>
          <a:bodyPr wrap="square" rtlCol="0">
            <a:spAutoFit/>
          </a:bodyPr>
          <a:lstStyle/>
          <a:p>
            <a:r>
              <a:rPr lang="en-US" sz="2800" dirty="0"/>
              <a:t>The “market implied” expected federal funds rate for December was 1.75 percent.</a:t>
            </a:r>
          </a:p>
        </p:txBody>
      </p:sp>
      <p:sp>
        <p:nvSpPr>
          <p:cNvPr id="16" name="TextBox 15">
            <a:extLst>
              <a:ext uri="{FF2B5EF4-FFF2-40B4-BE49-F238E27FC236}">
                <a16:creationId xmlns:a16="http://schemas.microsoft.com/office/drawing/2014/main" id="{B5B49E8A-C433-0C05-1B53-066FB145DCF4}"/>
              </a:ext>
            </a:extLst>
          </p:cNvPr>
          <p:cNvSpPr txBox="1"/>
          <p:nvPr/>
        </p:nvSpPr>
        <p:spPr>
          <a:xfrm>
            <a:off x="10631825" y="4361560"/>
            <a:ext cx="620038" cy="461665"/>
          </a:xfrm>
          <a:prstGeom prst="rect">
            <a:avLst/>
          </a:prstGeom>
          <a:noFill/>
        </p:spPr>
        <p:txBody>
          <a:bodyPr wrap="square" rtlCol="0">
            <a:spAutoFit/>
          </a:bodyPr>
          <a:lstStyle/>
          <a:p>
            <a:r>
              <a:rPr lang="en-US" sz="2400" dirty="0"/>
              <a:t>2.0</a:t>
            </a:r>
          </a:p>
        </p:txBody>
      </p:sp>
      <p:sp>
        <p:nvSpPr>
          <p:cNvPr id="17" name="TextBox 16">
            <a:extLst>
              <a:ext uri="{FF2B5EF4-FFF2-40B4-BE49-F238E27FC236}">
                <a16:creationId xmlns:a16="http://schemas.microsoft.com/office/drawing/2014/main" id="{41DBC114-AC7F-94C5-2FE3-0AAB71785044}"/>
              </a:ext>
            </a:extLst>
          </p:cNvPr>
          <p:cNvSpPr txBox="1"/>
          <p:nvPr/>
        </p:nvSpPr>
        <p:spPr>
          <a:xfrm>
            <a:off x="10654314" y="3274480"/>
            <a:ext cx="620038" cy="461665"/>
          </a:xfrm>
          <a:prstGeom prst="rect">
            <a:avLst/>
          </a:prstGeom>
          <a:noFill/>
        </p:spPr>
        <p:txBody>
          <a:bodyPr wrap="square" rtlCol="0">
            <a:spAutoFit/>
          </a:bodyPr>
          <a:lstStyle/>
          <a:p>
            <a:r>
              <a:rPr lang="en-US" sz="2400" dirty="0"/>
              <a:t>3.0</a:t>
            </a:r>
          </a:p>
        </p:txBody>
      </p:sp>
      <p:sp>
        <p:nvSpPr>
          <p:cNvPr id="3" name="TextBox 2">
            <a:extLst>
              <a:ext uri="{FF2B5EF4-FFF2-40B4-BE49-F238E27FC236}">
                <a16:creationId xmlns:a16="http://schemas.microsoft.com/office/drawing/2014/main" id="{B0F5E873-99A3-BDBB-3B36-F21CA0A33207}"/>
              </a:ext>
            </a:extLst>
          </p:cNvPr>
          <p:cNvSpPr txBox="1"/>
          <p:nvPr/>
        </p:nvSpPr>
        <p:spPr>
          <a:xfrm>
            <a:off x="741400" y="5035805"/>
            <a:ext cx="3783904" cy="954107"/>
          </a:xfrm>
          <a:prstGeom prst="rect">
            <a:avLst/>
          </a:prstGeom>
          <a:noFill/>
        </p:spPr>
        <p:txBody>
          <a:bodyPr wrap="square" rtlCol="0">
            <a:spAutoFit/>
          </a:bodyPr>
          <a:lstStyle/>
          <a:p>
            <a:r>
              <a:rPr lang="en-US" sz="2800" dirty="0"/>
              <a:t>The actual Dec fed funds rate was 4.25-4.5</a:t>
            </a:r>
          </a:p>
        </p:txBody>
      </p:sp>
    </p:spTree>
    <p:extLst>
      <p:ext uri="{BB962C8B-B14F-4D97-AF65-F5344CB8AC3E}">
        <p14:creationId xmlns:p14="http://schemas.microsoft.com/office/powerpoint/2010/main" val="274573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B4705-4F45-2554-9796-DC6376FC621D}"/>
              </a:ext>
            </a:extLst>
          </p:cNvPr>
          <p:cNvSpPr>
            <a:spLocks noGrp="1"/>
          </p:cNvSpPr>
          <p:nvPr>
            <p:ph type="title"/>
          </p:nvPr>
        </p:nvSpPr>
        <p:spPr/>
        <p:txBody>
          <a:bodyPr/>
          <a:lstStyle/>
          <a:p>
            <a:r>
              <a:rPr lang="en-US" dirty="0">
                <a:solidFill>
                  <a:schemeClr val="bg1"/>
                </a:solidFill>
              </a:rPr>
              <a:t>Ne</a:t>
            </a:r>
            <a:r>
              <a:rPr lang="en-US" dirty="0"/>
              <a:t>xt Dot Plot, 6/15/2022</a:t>
            </a:r>
          </a:p>
        </p:txBody>
      </p:sp>
      <p:sp>
        <p:nvSpPr>
          <p:cNvPr id="4" name="Slide Number Placeholder 3">
            <a:extLst>
              <a:ext uri="{FF2B5EF4-FFF2-40B4-BE49-F238E27FC236}">
                <a16:creationId xmlns:a16="http://schemas.microsoft.com/office/drawing/2014/main" id="{71812BEA-F822-D362-DC4C-309FD390AF09}"/>
              </a:ext>
            </a:extLst>
          </p:cNvPr>
          <p:cNvSpPr>
            <a:spLocks noGrp="1"/>
          </p:cNvSpPr>
          <p:nvPr>
            <p:ph type="sldNum" sz="quarter" idx="12"/>
          </p:nvPr>
        </p:nvSpPr>
        <p:spPr/>
        <p:txBody>
          <a:bodyPr/>
          <a:lstStyle/>
          <a:p>
            <a:fld id="{D9F085D5-EC86-4F6A-B501-C1359CB39116}" type="slidenum">
              <a:rPr lang="en-GB" smtClean="0"/>
              <a:t>51</a:t>
            </a:fld>
            <a:endParaRPr lang="en-GB"/>
          </a:p>
        </p:txBody>
      </p:sp>
      <p:pic>
        <p:nvPicPr>
          <p:cNvPr id="6" name="Picture 5">
            <a:extLst>
              <a:ext uri="{FF2B5EF4-FFF2-40B4-BE49-F238E27FC236}">
                <a16:creationId xmlns:a16="http://schemas.microsoft.com/office/drawing/2014/main" id="{672EFB93-9892-8D7F-B40A-3FB2BF084CC3}"/>
              </a:ext>
            </a:extLst>
          </p:cNvPr>
          <p:cNvPicPr>
            <a:picLocks noChangeAspect="1"/>
          </p:cNvPicPr>
          <p:nvPr/>
        </p:nvPicPr>
        <p:blipFill>
          <a:blip r:embed="rId2"/>
          <a:stretch>
            <a:fillRect/>
          </a:stretch>
        </p:blipFill>
        <p:spPr>
          <a:xfrm>
            <a:off x="4039305" y="1414396"/>
            <a:ext cx="7021172" cy="4572000"/>
          </a:xfrm>
          <a:prstGeom prst="rect">
            <a:avLst/>
          </a:prstGeom>
        </p:spPr>
      </p:pic>
      <p:pic>
        <p:nvPicPr>
          <p:cNvPr id="7" name="Picture 6">
            <a:extLst>
              <a:ext uri="{FF2B5EF4-FFF2-40B4-BE49-F238E27FC236}">
                <a16:creationId xmlns:a16="http://schemas.microsoft.com/office/drawing/2014/main" id="{CAC00C08-3386-80EA-75C6-E13E84F429AE}"/>
              </a:ext>
            </a:extLst>
          </p:cNvPr>
          <p:cNvPicPr>
            <a:picLocks noChangeAspect="1"/>
          </p:cNvPicPr>
          <p:nvPr/>
        </p:nvPicPr>
        <p:blipFill>
          <a:blip r:embed="rId3"/>
          <a:stretch>
            <a:fillRect/>
          </a:stretch>
        </p:blipFill>
        <p:spPr>
          <a:xfrm>
            <a:off x="4221953" y="5986393"/>
            <a:ext cx="6583680" cy="645331"/>
          </a:xfrm>
          <a:prstGeom prst="rect">
            <a:avLst/>
          </a:prstGeom>
        </p:spPr>
      </p:pic>
      <p:sp>
        <p:nvSpPr>
          <p:cNvPr id="9" name="TextBox 8">
            <a:extLst>
              <a:ext uri="{FF2B5EF4-FFF2-40B4-BE49-F238E27FC236}">
                <a16:creationId xmlns:a16="http://schemas.microsoft.com/office/drawing/2014/main" id="{D6EFDD82-DA83-341F-90BF-A1CB4EC3B291}"/>
              </a:ext>
            </a:extLst>
          </p:cNvPr>
          <p:cNvSpPr txBox="1"/>
          <p:nvPr/>
        </p:nvSpPr>
        <p:spPr>
          <a:xfrm>
            <a:off x="10585421" y="3122599"/>
            <a:ext cx="620038" cy="461665"/>
          </a:xfrm>
          <a:prstGeom prst="rect">
            <a:avLst/>
          </a:prstGeom>
          <a:noFill/>
        </p:spPr>
        <p:txBody>
          <a:bodyPr wrap="square" rtlCol="0">
            <a:spAutoFit/>
          </a:bodyPr>
          <a:lstStyle/>
          <a:p>
            <a:r>
              <a:rPr lang="en-US" sz="2400" dirty="0"/>
              <a:t>4.0</a:t>
            </a:r>
          </a:p>
        </p:txBody>
      </p:sp>
      <p:sp>
        <p:nvSpPr>
          <p:cNvPr id="10" name="TextBox 9">
            <a:extLst>
              <a:ext uri="{FF2B5EF4-FFF2-40B4-BE49-F238E27FC236}">
                <a16:creationId xmlns:a16="http://schemas.microsoft.com/office/drawing/2014/main" id="{5743B98D-B821-8D26-4985-6FF9FA68CD90}"/>
              </a:ext>
            </a:extLst>
          </p:cNvPr>
          <p:cNvSpPr txBox="1"/>
          <p:nvPr/>
        </p:nvSpPr>
        <p:spPr>
          <a:xfrm>
            <a:off x="10585421" y="4140375"/>
            <a:ext cx="620038" cy="461665"/>
          </a:xfrm>
          <a:prstGeom prst="rect">
            <a:avLst/>
          </a:prstGeom>
          <a:noFill/>
        </p:spPr>
        <p:txBody>
          <a:bodyPr wrap="square" rtlCol="0">
            <a:spAutoFit/>
          </a:bodyPr>
          <a:lstStyle/>
          <a:p>
            <a:r>
              <a:rPr lang="en-US" sz="2400" dirty="0"/>
              <a:t>3.0</a:t>
            </a:r>
          </a:p>
        </p:txBody>
      </p:sp>
      <p:sp>
        <p:nvSpPr>
          <p:cNvPr id="11" name="TextBox 10">
            <a:extLst>
              <a:ext uri="{FF2B5EF4-FFF2-40B4-BE49-F238E27FC236}">
                <a16:creationId xmlns:a16="http://schemas.microsoft.com/office/drawing/2014/main" id="{C2CEE007-E03F-0631-41F3-9C7D2EF9591C}"/>
              </a:ext>
            </a:extLst>
          </p:cNvPr>
          <p:cNvSpPr txBox="1"/>
          <p:nvPr/>
        </p:nvSpPr>
        <p:spPr>
          <a:xfrm>
            <a:off x="4425096" y="2909292"/>
            <a:ext cx="1754967" cy="2328596"/>
          </a:xfrm>
          <a:prstGeom prst="rect">
            <a:avLst/>
          </a:prstGeom>
          <a:noFill/>
          <a:ln w="19050">
            <a:solidFill>
              <a:srgbClr val="C00000"/>
            </a:solidFill>
          </a:ln>
        </p:spPr>
        <p:txBody>
          <a:bodyPr wrap="square" rtlCol="0">
            <a:spAutoFit/>
          </a:bodyPr>
          <a:lstStyle/>
          <a:p>
            <a:endParaRPr lang="en-US" dirty="0"/>
          </a:p>
        </p:txBody>
      </p:sp>
      <p:sp>
        <p:nvSpPr>
          <p:cNvPr id="13" name="TextBox 12">
            <a:extLst>
              <a:ext uri="{FF2B5EF4-FFF2-40B4-BE49-F238E27FC236}">
                <a16:creationId xmlns:a16="http://schemas.microsoft.com/office/drawing/2014/main" id="{63650EB6-5A21-A8B3-7BF3-7CF5C837F244}"/>
              </a:ext>
            </a:extLst>
          </p:cNvPr>
          <p:cNvSpPr txBox="1"/>
          <p:nvPr/>
        </p:nvSpPr>
        <p:spPr>
          <a:xfrm>
            <a:off x="653440" y="4585729"/>
            <a:ext cx="2749463" cy="830997"/>
          </a:xfrm>
          <a:prstGeom prst="rect">
            <a:avLst/>
          </a:prstGeom>
          <a:noFill/>
        </p:spPr>
        <p:txBody>
          <a:bodyPr wrap="square" rtlCol="0">
            <a:spAutoFit/>
          </a:bodyPr>
          <a:lstStyle/>
          <a:p>
            <a:r>
              <a:rPr lang="en-US" sz="2400" dirty="0"/>
              <a:t>Was the market misled in March?</a:t>
            </a:r>
          </a:p>
        </p:txBody>
      </p:sp>
      <p:sp>
        <p:nvSpPr>
          <p:cNvPr id="14" name="TextBox 13">
            <a:extLst>
              <a:ext uri="{FF2B5EF4-FFF2-40B4-BE49-F238E27FC236}">
                <a16:creationId xmlns:a16="http://schemas.microsoft.com/office/drawing/2014/main" id="{17F76DFA-0F55-8C3C-4108-5D1CECA152ED}"/>
              </a:ext>
            </a:extLst>
          </p:cNvPr>
          <p:cNvSpPr txBox="1"/>
          <p:nvPr/>
        </p:nvSpPr>
        <p:spPr>
          <a:xfrm>
            <a:off x="653441" y="3122599"/>
            <a:ext cx="2749463" cy="1200329"/>
          </a:xfrm>
          <a:prstGeom prst="rect">
            <a:avLst/>
          </a:prstGeom>
          <a:noFill/>
        </p:spPr>
        <p:txBody>
          <a:bodyPr wrap="square" rtlCol="0">
            <a:spAutoFit/>
          </a:bodyPr>
          <a:lstStyle/>
          <a:p>
            <a:r>
              <a:rPr lang="en-US" sz="2400" dirty="0"/>
              <a:t>Did the Fed “hold on to March forecasts” too long?</a:t>
            </a:r>
          </a:p>
        </p:txBody>
      </p:sp>
      <p:sp>
        <p:nvSpPr>
          <p:cNvPr id="3" name="TextBox 2">
            <a:extLst>
              <a:ext uri="{FF2B5EF4-FFF2-40B4-BE49-F238E27FC236}">
                <a16:creationId xmlns:a16="http://schemas.microsoft.com/office/drawing/2014/main" id="{AFBAF3C9-C09D-88C0-596E-51F3DA0147C9}"/>
              </a:ext>
            </a:extLst>
          </p:cNvPr>
          <p:cNvSpPr txBox="1"/>
          <p:nvPr/>
        </p:nvSpPr>
        <p:spPr>
          <a:xfrm>
            <a:off x="653441" y="1852802"/>
            <a:ext cx="2749463" cy="1200329"/>
          </a:xfrm>
          <a:prstGeom prst="rect">
            <a:avLst/>
          </a:prstGeom>
          <a:noFill/>
        </p:spPr>
        <p:txBody>
          <a:bodyPr wrap="square" rtlCol="0">
            <a:spAutoFit/>
          </a:bodyPr>
          <a:lstStyle/>
          <a:p>
            <a:r>
              <a:rPr lang="en-US" sz="2400" dirty="0"/>
              <a:t>The June federal funds rate was 1.5-1.75</a:t>
            </a:r>
          </a:p>
        </p:txBody>
      </p:sp>
    </p:spTree>
    <p:extLst>
      <p:ext uri="{BB962C8B-B14F-4D97-AF65-F5344CB8AC3E}">
        <p14:creationId xmlns:p14="http://schemas.microsoft.com/office/powerpoint/2010/main" val="4287981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4BDA8-8D07-5103-0126-242D38457323}"/>
              </a:ext>
            </a:extLst>
          </p:cNvPr>
          <p:cNvSpPr>
            <a:spLocks noGrp="1"/>
          </p:cNvSpPr>
          <p:nvPr>
            <p:ph type="title"/>
          </p:nvPr>
        </p:nvSpPr>
        <p:spPr/>
        <p:txBody>
          <a:bodyPr/>
          <a:lstStyle/>
          <a:p>
            <a:r>
              <a:rPr lang="en-US" dirty="0">
                <a:solidFill>
                  <a:schemeClr val="bg1"/>
                </a:solidFill>
              </a:rPr>
              <a:t>Can</a:t>
            </a:r>
            <a:r>
              <a:rPr lang="en-US" dirty="0"/>
              <a:t> There be Too Much Talk?</a:t>
            </a:r>
          </a:p>
        </p:txBody>
      </p:sp>
      <p:sp>
        <p:nvSpPr>
          <p:cNvPr id="3" name="Content Placeholder 2">
            <a:extLst>
              <a:ext uri="{FF2B5EF4-FFF2-40B4-BE49-F238E27FC236}">
                <a16:creationId xmlns:a16="http://schemas.microsoft.com/office/drawing/2014/main" id="{9EBAFAC7-63BF-8E45-C6AB-4DDEDCC13BD4}"/>
              </a:ext>
            </a:extLst>
          </p:cNvPr>
          <p:cNvSpPr>
            <a:spLocks noGrp="1"/>
          </p:cNvSpPr>
          <p:nvPr>
            <p:ph idx="1"/>
          </p:nvPr>
        </p:nvSpPr>
        <p:spPr/>
        <p:txBody>
          <a:bodyPr/>
          <a:lstStyle/>
          <a:p>
            <a:r>
              <a:rPr lang="en-US" dirty="0"/>
              <a:t>During any given month Federal Reserve Bank Presidents and Governors give about 3 speeches and interviews on average.</a:t>
            </a:r>
          </a:p>
          <a:p>
            <a:r>
              <a:rPr lang="en-US" dirty="0"/>
              <a:t>In these speeches they will typically opine on inflation and unemployment.</a:t>
            </a:r>
          </a:p>
          <a:p>
            <a:r>
              <a:rPr lang="en-US" dirty="0"/>
              <a:t>Should the Fed be speaking so frequently with so many different voices?</a:t>
            </a:r>
          </a:p>
        </p:txBody>
      </p:sp>
      <p:sp>
        <p:nvSpPr>
          <p:cNvPr id="4" name="Slide Number Placeholder 3">
            <a:extLst>
              <a:ext uri="{FF2B5EF4-FFF2-40B4-BE49-F238E27FC236}">
                <a16:creationId xmlns:a16="http://schemas.microsoft.com/office/drawing/2014/main" id="{B503C217-4CA9-AC1A-80CF-E37F7D15CABD}"/>
              </a:ext>
            </a:extLst>
          </p:cNvPr>
          <p:cNvSpPr>
            <a:spLocks noGrp="1"/>
          </p:cNvSpPr>
          <p:nvPr>
            <p:ph type="sldNum" sz="quarter" idx="12"/>
          </p:nvPr>
        </p:nvSpPr>
        <p:spPr/>
        <p:txBody>
          <a:bodyPr/>
          <a:lstStyle/>
          <a:p>
            <a:fld id="{D9F085D5-EC86-4F6A-B501-C1359CB39116}" type="slidenum">
              <a:rPr lang="en-GB" smtClean="0"/>
              <a:t>52</a:t>
            </a:fld>
            <a:endParaRPr lang="en-GB"/>
          </a:p>
        </p:txBody>
      </p:sp>
    </p:spTree>
    <p:extLst>
      <p:ext uri="{BB962C8B-B14F-4D97-AF65-F5344CB8AC3E}">
        <p14:creationId xmlns:p14="http://schemas.microsoft.com/office/powerpoint/2010/main" val="2980719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97B76-4C9A-626A-43BC-954D683C716B}"/>
              </a:ext>
            </a:extLst>
          </p:cNvPr>
          <p:cNvSpPr>
            <a:spLocks noGrp="1"/>
          </p:cNvSpPr>
          <p:nvPr>
            <p:ph type="title"/>
          </p:nvPr>
        </p:nvSpPr>
        <p:spPr/>
        <p:txBody>
          <a:bodyPr/>
          <a:lstStyle/>
          <a:p>
            <a:r>
              <a:rPr lang="en-US" dirty="0">
                <a:solidFill>
                  <a:schemeClr val="bg1"/>
                </a:solidFill>
              </a:rPr>
              <a:t>So, </a:t>
            </a:r>
            <a:r>
              <a:rPr lang="en-US" dirty="0"/>
              <a:t>Will Monetary Policy Be Different</a:t>
            </a:r>
          </a:p>
        </p:txBody>
      </p:sp>
      <p:sp>
        <p:nvSpPr>
          <p:cNvPr id="3" name="Content Placeholder 2">
            <a:extLst>
              <a:ext uri="{FF2B5EF4-FFF2-40B4-BE49-F238E27FC236}">
                <a16:creationId xmlns:a16="http://schemas.microsoft.com/office/drawing/2014/main" id="{EA21F6C9-2DAD-240E-0212-E2BC09957B9D}"/>
              </a:ext>
            </a:extLst>
          </p:cNvPr>
          <p:cNvSpPr>
            <a:spLocks noGrp="1"/>
          </p:cNvSpPr>
          <p:nvPr>
            <p:ph idx="1"/>
          </p:nvPr>
        </p:nvSpPr>
        <p:spPr/>
        <p:txBody>
          <a:bodyPr/>
          <a:lstStyle/>
          <a:p>
            <a:pPr marL="0" indent="0">
              <a:buNone/>
            </a:pPr>
            <a:r>
              <a:rPr lang="en-US" dirty="0"/>
              <a:t>Maybe,  remember there are 12 voting members of the FOMC and President Trump only appointed 3 Governors.</a:t>
            </a:r>
          </a:p>
          <a:p>
            <a:pPr marL="0" indent="0">
              <a:buNone/>
            </a:pPr>
            <a:r>
              <a:rPr lang="en-US" dirty="0"/>
              <a:t>Kevin Warsh,</a:t>
            </a:r>
          </a:p>
          <a:p>
            <a:pPr marL="0" indent="0">
              <a:buNone/>
            </a:pPr>
            <a:r>
              <a:rPr lang="en-US" b="0" dirty="0"/>
              <a:t>“We should have a big, robust deliberation inside the FOMC,” Warsh said during questioning from Sen. Cynthia Lummis. “I tend to favor messier meetings than some, where people don’t show up with rehearsed scripts, but we can have a good family </a:t>
            </a:r>
            <a:r>
              <a:rPr lang="en-US" b="0" dirty="0" err="1"/>
              <a:t>fight.”“If</a:t>
            </a:r>
            <a:r>
              <a:rPr lang="en-US" b="0" dirty="0"/>
              <a:t> the central bank has that good family fight, I think they’re going to make better decisions,” Warsh added. “And if they happen to make mistakes, they’ll correct them sooner.”</a:t>
            </a:r>
            <a:endParaRPr lang="en-US" dirty="0"/>
          </a:p>
          <a:p>
            <a:endParaRPr lang="en-US" dirty="0"/>
          </a:p>
        </p:txBody>
      </p:sp>
      <p:sp>
        <p:nvSpPr>
          <p:cNvPr id="4" name="Slide Number Placeholder 3">
            <a:extLst>
              <a:ext uri="{FF2B5EF4-FFF2-40B4-BE49-F238E27FC236}">
                <a16:creationId xmlns:a16="http://schemas.microsoft.com/office/drawing/2014/main" id="{3122FA1D-7252-1B28-A83D-3A7AE1A55935}"/>
              </a:ext>
            </a:extLst>
          </p:cNvPr>
          <p:cNvSpPr>
            <a:spLocks noGrp="1"/>
          </p:cNvSpPr>
          <p:nvPr>
            <p:ph type="sldNum" sz="quarter" idx="12"/>
          </p:nvPr>
        </p:nvSpPr>
        <p:spPr/>
        <p:txBody>
          <a:bodyPr/>
          <a:lstStyle/>
          <a:p>
            <a:fld id="{D9F085D5-EC86-4F6A-B501-C1359CB39116}" type="slidenum">
              <a:rPr lang="en-GB" smtClean="0"/>
              <a:t>53</a:t>
            </a:fld>
            <a:endParaRPr lang="en-GB"/>
          </a:p>
        </p:txBody>
      </p:sp>
      <p:sp>
        <p:nvSpPr>
          <p:cNvPr id="7" name="TextBox 6">
            <a:extLst>
              <a:ext uri="{FF2B5EF4-FFF2-40B4-BE49-F238E27FC236}">
                <a16:creationId xmlns:a16="http://schemas.microsoft.com/office/drawing/2014/main" id="{4869BB5D-F360-94EC-8EC7-97680ACDFED8}"/>
              </a:ext>
            </a:extLst>
          </p:cNvPr>
          <p:cNvSpPr txBox="1"/>
          <p:nvPr/>
        </p:nvSpPr>
        <p:spPr>
          <a:xfrm>
            <a:off x="3348319" y="6089622"/>
            <a:ext cx="8745070" cy="646331"/>
          </a:xfrm>
          <a:prstGeom prst="rect">
            <a:avLst/>
          </a:prstGeom>
          <a:noFill/>
        </p:spPr>
        <p:txBody>
          <a:bodyPr wrap="square">
            <a:spAutoFit/>
          </a:bodyPr>
          <a:lstStyle/>
          <a:p>
            <a:r>
              <a:rPr lang="en-US" dirty="0"/>
              <a:t>https://finance.yahoo.com/economy/policy/article/kevin-warsh-testifies-he-never-made-a-deal-with-trump-to-lower-interest-rates-as-fed-chair-183701077.html</a:t>
            </a:r>
          </a:p>
        </p:txBody>
      </p:sp>
    </p:spTree>
    <p:extLst>
      <p:ext uri="{BB962C8B-B14F-4D97-AF65-F5344CB8AC3E}">
        <p14:creationId xmlns:p14="http://schemas.microsoft.com/office/powerpoint/2010/main" val="1228508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54747-48DF-9484-1C40-656EAA754AD5}"/>
              </a:ext>
            </a:extLst>
          </p:cNvPr>
          <p:cNvSpPr>
            <a:spLocks noGrp="1"/>
          </p:cNvSpPr>
          <p:nvPr>
            <p:ph type="title"/>
          </p:nvPr>
        </p:nvSpPr>
        <p:spPr/>
        <p:txBody>
          <a:bodyPr/>
          <a:lstStyle/>
          <a:p>
            <a:r>
              <a:rPr lang="en-US" dirty="0">
                <a:solidFill>
                  <a:schemeClr val="bg1"/>
                </a:solidFill>
              </a:rPr>
              <a:t>Car</a:t>
            </a:r>
            <a:r>
              <a:rPr lang="en-US" dirty="0"/>
              <a:t>eful What You Wish For</a:t>
            </a:r>
          </a:p>
        </p:txBody>
      </p:sp>
      <p:pic>
        <p:nvPicPr>
          <p:cNvPr id="5" name="Content Placeholder 4">
            <a:extLst>
              <a:ext uri="{FF2B5EF4-FFF2-40B4-BE49-F238E27FC236}">
                <a16:creationId xmlns:a16="http://schemas.microsoft.com/office/drawing/2014/main" id="{419883D1-6E8F-9669-A1D3-EC9BDEBA49B3}"/>
              </a:ext>
            </a:extLst>
          </p:cNvPr>
          <p:cNvPicPr>
            <a:picLocks noGrp="1" noChangeAspect="1"/>
          </p:cNvPicPr>
          <p:nvPr>
            <p:ph idx="1"/>
          </p:nvPr>
        </p:nvPicPr>
        <p:blipFill>
          <a:blip r:embed="rId2"/>
          <a:stretch>
            <a:fillRect/>
          </a:stretch>
        </p:blipFill>
        <p:spPr>
          <a:xfrm>
            <a:off x="567018" y="1446174"/>
            <a:ext cx="8386960" cy="4663440"/>
          </a:xfrm>
          <a:prstGeom prst="rect">
            <a:avLst/>
          </a:prstGeom>
        </p:spPr>
      </p:pic>
      <p:sp>
        <p:nvSpPr>
          <p:cNvPr id="4" name="Slide Number Placeholder 3">
            <a:extLst>
              <a:ext uri="{FF2B5EF4-FFF2-40B4-BE49-F238E27FC236}">
                <a16:creationId xmlns:a16="http://schemas.microsoft.com/office/drawing/2014/main" id="{2EEC292D-10B5-F4AF-4981-46F1D5F9EB49}"/>
              </a:ext>
            </a:extLst>
          </p:cNvPr>
          <p:cNvSpPr>
            <a:spLocks noGrp="1"/>
          </p:cNvSpPr>
          <p:nvPr>
            <p:ph type="sldNum" sz="quarter" idx="12"/>
          </p:nvPr>
        </p:nvSpPr>
        <p:spPr/>
        <p:txBody>
          <a:bodyPr/>
          <a:lstStyle/>
          <a:p>
            <a:fld id="{D9F085D5-EC86-4F6A-B501-C1359CB39116}" type="slidenum">
              <a:rPr lang="en-GB" smtClean="0"/>
              <a:t>54</a:t>
            </a:fld>
            <a:endParaRPr lang="en-GB"/>
          </a:p>
        </p:txBody>
      </p:sp>
      <p:sp>
        <p:nvSpPr>
          <p:cNvPr id="6" name="TextBox 5">
            <a:extLst>
              <a:ext uri="{FF2B5EF4-FFF2-40B4-BE49-F238E27FC236}">
                <a16:creationId xmlns:a16="http://schemas.microsoft.com/office/drawing/2014/main" id="{64177966-C6EA-BA0C-E066-566E7DE15510}"/>
              </a:ext>
            </a:extLst>
          </p:cNvPr>
          <p:cNvSpPr txBox="1"/>
          <p:nvPr/>
        </p:nvSpPr>
        <p:spPr>
          <a:xfrm>
            <a:off x="9238129" y="1627094"/>
            <a:ext cx="2814918" cy="2308324"/>
          </a:xfrm>
          <a:prstGeom prst="rect">
            <a:avLst/>
          </a:prstGeom>
          <a:noFill/>
        </p:spPr>
        <p:txBody>
          <a:bodyPr wrap="square" rtlCol="0">
            <a:spAutoFit/>
          </a:bodyPr>
          <a:lstStyle/>
          <a:p>
            <a:r>
              <a:rPr lang="en-US" sz="2400" dirty="0"/>
              <a:t>I don’t know if this is a good sign or bad.  What do you think?</a:t>
            </a:r>
          </a:p>
          <a:p>
            <a:r>
              <a:rPr lang="en-US" sz="2400" dirty="0"/>
              <a:t>But, we will see if Warsh gets his wish starting now!</a:t>
            </a:r>
          </a:p>
        </p:txBody>
      </p:sp>
    </p:spTree>
    <p:extLst>
      <p:ext uri="{BB962C8B-B14F-4D97-AF65-F5344CB8AC3E}">
        <p14:creationId xmlns:p14="http://schemas.microsoft.com/office/powerpoint/2010/main" val="1095457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05F67-BD05-5797-6190-FA47E2FA0F25}"/>
              </a:ext>
            </a:extLst>
          </p:cNvPr>
          <p:cNvSpPr>
            <a:spLocks noGrp="1"/>
          </p:cNvSpPr>
          <p:nvPr>
            <p:ph type="title"/>
          </p:nvPr>
        </p:nvSpPr>
        <p:spPr/>
        <p:txBody>
          <a:bodyPr/>
          <a:lstStyle/>
          <a:p>
            <a:r>
              <a:rPr lang="en-US" dirty="0">
                <a:solidFill>
                  <a:schemeClr val="bg1"/>
                </a:solidFill>
              </a:rPr>
              <a:t>Tod</a:t>
            </a:r>
            <a:r>
              <a:rPr lang="en-US" dirty="0"/>
              <a:t>ay’s Policy Statement</a:t>
            </a:r>
          </a:p>
        </p:txBody>
      </p:sp>
      <p:sp>
        <p:nvSpPr>
          <p:cNvPr id="4" name="Slide Number Placeholder 3">
            <a:extLst>
              <a:ext uri="{FF2B5EF4-FFF2-40B4-BE49-F238E27FC236}">
                <a16:creationId xmlns:a16="http://schemas.microsoft.com/office/drawing/2014/main" id="{B2560651-241C-27BA-BAD5-2A8B4A0171EB}"/>
              </a:ext>
            </a:extLst>
          </p:cNvPr>
          <p:cNvSpPr>
            <a:spLocks noGrp="1"/>
          </p:cNvSpPr>
          <p:nvPr>
            <p:ph type="sldNum" sz="quarter" idx="12"/>
          </p:nvPr>
        </p:nvSpPr>
        <p:spPr/>
        <p:txBody>
          <a:bodyPr/>
          <a:lstStyle/>
          <a:p>
            <a:fld id="{D9F085D5-EC86-4F6A-B501-C1359CB39116}" type="slidenum">
              <a:rPr lang="en-GB" smtClean="0"/>
              <a:t>55</a:t>
            </a:fld>
            <a:endParaRPr lang="en-GB"/>
          </a:p>
        </p:txBody>
      </p:sp>
      <p:sp>
        <p:nvSpPr>
          <p:cNvPr id="6" name="Content Placeholder 5">
            <a:extLst>
              <a:ext uri="{FF2B5EF4-FFF2-40B4-BE49-F238E27FC236}">
                <a16:creationId xmlns:a16="http://schemas.microsoft.com/office/drawing/2014/main" id="{3ACA39F8-C1D9-D44C-2536-954B10CD3924}"/>
              </a:ext>
            </a:extLst>
          </p:cNvPr>
          <p:cNvSpPr txBox="1">
            <a:spLocks noGrp="1"/>
          </p:cNvSpPr>
          <p:nvPr>
            <p:ph idx="1"/>
          </p:nvPr>
        </p:nvSpPr>
        <p:spPr>
          <a:prstGeom prst="rect">
            <a:avLst/>
          </a:prstGeom>
          <a:noFill/>
        </p:spPr>
        <p:txBody>
          <a:bodyPr wrap="square">
            <a:spAutoFit/>
          </a:bodyPr>
          <a:lstStyle/>
          <a:p>
            <a:r>
              <a:rPr lang="en-US" dirty="0"/>
              <a:t>https://www.federalreserve.gov/</a:t>
            </a:r>
          </a:p>
        </p:txBody>
      </p:sp>
    </p:spTree>
    <p:extLst>
      <p:ext uri="{BB962C8B-B14F-4D97-AF65-F5344CB8AC3E}">
        <p14:creationId xmlns:p14="http://schemas.microsoft.com/office/powerpoint/2010/main" val="10339316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A9C3D-E267-618D-106F-7EB17E86EF33}"/>
              </a:ext>
            </a:extLst>
          </p:cNvPr>
          <p:cNvSpPr>
            <a:spLocks noGrp="1"/>
          </p:cNvSpPr>
          <p:nvPr>
            <p:ph type="title"/>
          </p:nvPr>
        </p:nvSpPr>
        <p:spPr/>
        <p:txBody>
          <a:bodyPr/>
          <a:lstStyle/>
          <a:p>
            <a:r>
              <a:rPr lang="en-US" dirty="0">
                <a:solidFill>
                  <a:schemeClr val="bg1"/>
                </a:solidFill>
              </a:rPr>
              <a:t>My </a:t>
            </a:r>
            <a:r>
              <a:rPr lang="en-US" dirty="0">
                <a:solidFill>
                  <a:schemeClr val="accent5">
                    <a:lumMod val="50000"/>
                  </a:schemeClr>
                </a:solidFill>
              </a:rPr>
              <a:t>Goo</a:t>
            </a:r>
            <a:r>
              <a:rPr lang="en-US" dirty="0"/>
              <a:t>gle Site</a:t>
            </a:r>
          </a:p>
        </p:txBody>
      </p:sp>
      <p:sp>
        <p:nvSpPr>
          <p:cNvPr id="3" name="Content Placeholder 2">
            <a:extLst>
              <a:ext uri="{FF2B5EF4-FFF2-40B4-BE49-F238E27FC236}">
                <a16:creationId xmlns:a16="http://schemas.microsoft.com/office/drawing/2014/main" id="{72B02429-329F-D998-0EBA-0A029FCF7D7C}"/>
              </a:ext>
            </a:extLst>
          </p:cNvPr>
          <p:cNvSpPr>
            <a:spLocks noGrp="1"/>
          </p:cNvSpPr>
          <p:nvPr>
            <p:ph idx="1"/>
          </p:nvPr>
        </p:nvSpPr>
        <p:spPr/>
        <p:txBody>
          <a:bodyPr/>
          <a:lstStyle/>
          <a:p>
            <a:r>
              <a:rPr lang="en-US" dirty="0">
                <a:hlinkClick r:id="rId2"/>
              </a:rPr>
              <a:t>https://sites.google.com/view/macro-current-issues/economic-update</a:t>
            </a:r>
            <a:endParaRPr lang="en-US" dirty="0"/>
          </a:p>
        </p:txBody>
      </p:sp>
      <p:sp>
        <p:nvSpPr>
          <p:cNvPr id="4" name="Slide Number Placeholder 3">
            <a:extLst>
              <a:ext uri="{FF2B5EF4-FFF2-40B4-BE49-F238E27FC236}">
                <a16:creationId xmlns:a16="http://schemas.microsoft.com/office/drawing/2014/main" id="{19B6C0D6-4EF3-8732-D90B-920B467452B1}"/>
              </a:ext>
            </a:extLst>
          </p:cNvPr>
          <p:cNvSpPr>
            <a:spLocks noGrp="1"/>
          </p:cNvSpPr>
          <p:nvPr>
            <p:ph type="sldNum" sz="quarter" idx="12"/>
          </p:nvPr>
        </p:nvSpPr>
        <p:spPr/>
        <p:txBody>
          <a:bodyPr/>
          <a:lstStyle/>
          <a:p>
            <a:fld id="{D9F085D5-EC86-4F6A-B501-C1359CB39116}" type="slidenum">
              <a:rPr lang="en-GB" smtClean="0"/>
              <a:t>56</a:t>
            </a:fld>
            <a:endParaRPr lang="en-GB"/>
          </a:p>
        </p:txBody>
      </p:sp>
    </p:spTree>
    <p:extLst>
      <p:ext uri="{BB962C8B-B14F-4D97-AF65-F5344CB8AC3E}">
        <p14:creationId xmlns:p14="http://schemas.microsoft.com/office/powerpoint/2010/main" val="34830562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4E189-2B23-2F41-BBEB-10A29FA49EB0}"/>
              </a:ext>
            </a:extLst>
          </p:cNvPr>
          <p:cNvSpPr>
            <a:spLocks noGrp="1"/>
          </p:cNvSpPr>
          <p:nvPr>
            <p:ph type="title"/>
          </p:nvPr>
        </p:nvSpPr>
        <p:spPr>
          <a:xfrm>
            <a:off x="733982" y="-317"/>
            <a:ext cx="10515600" cy="1325563"/>
          </a:xfrm>
        </p:spPr>
        <p:txBody>
          <a:bodyPr>
            <a:normAutofit/>
          </a:bodyPr>
          <a:lstStyle/>
          <a:p>
            <a:r>
              <a:rPr lang="en-US" sz="3800" dirty="0"/>
              <a:t> </a:t>
            </a:r>
            <a:r>
              <a:rPr lang="en-US" sz="3800" dirty="0">
                <a:solidFill>
                  <a:schemeClr val="bg1"/>
                </a:solidFill>
              </a:rPr>
              <a:t>Let’</a:t>
            </a:r>
            <a:r>
              <a:rPr lang="en-US" sz="3800" dirty="0"/>
              <a:t>s Hear from You!</a:t>
            </a:r>
          </a:p>
        </p:txBody>
      </p:sp>
      <p:sp>
        <p:nvSpPr>
          <p:cNvPr id="3" name="Content Placeholder 2">
            <a:extLst>
              <a:ext uri="{FF2B5EF4-FFF2-40B4-BE49-F238E27FC236}">
                <a16:creationId xmlns:a16="http://schemas.microsoft.com/office/drawing/2014/main" id="{09C9064E-051C-1042-85AE-F335B853ADE1}"/>
              </a:ext>
            </a:extLst>
          </p:cNvPr>
          <p:cNvSpPr>
            <a:spLocks noGrp="1"/>
          </p:cNvSpPr>
          <p:nvPr>
            <p:ph idx="1"/>
          </p:nvPr>
        </p:nvSpPr>
        <p:spPr>
          <a:xfrm>
            <a:off x="647700" y="670559"/>
            <a:ext cx="11074608" cy="5924791"/>
          </a:xfrm>
        </p:spPr>
        <p:txBody>
          <a:bodyPr>
            <a:normAutofit lnSpcReduction="10000"/>
          </a:bodyPr>
          <a:lstStyle/>
          <a:p>
            <a:pPr marL="0" indent="0" algn="ctr">
              <a:buNone/>
            </a:pPr>
            <a:endParaRPr lang="en-US" sz="5100" dirty="0">
              <a:hlinkClick r:id="rId3"/>
            </a:endParaRPr>
          </a:p>
          <a:p>
            <a:pPr marL="0" indent="0" algn="ctr">
              <a:buNone/>
            </a:pPr>
            <a:r>
              <a:rPr lang="en-US" sz="4800" dirty="0"/>
              <a:t>Geoffrey Woglom grwoglom@amherst.edu</a:t>
            </a:r>
          </a:p>
          <a:p>
            <a:pPr marL="0" indent="0" algn="ctr">
              <a:buNone/>
            </a:pPr>
            <a:endParaRPr lang="en-US" sz="7400" dirty="0"/>
          </a:p>
          <a:p>
            <a:pPr marL="0" indent="0" algn="ctr">
              <a:buNone/>
            </a:pPr>
            <a:r>
              <a:rPr lang="en-US" sz="3800" dirty="0"/>
              <a:t>Contact NEED: </a:t>
            </a:r>
            <a:r>
              <a:rPr lang="en-US" sz="3800" dirty="0" err="1"/>
              <a:t>I</a:t>
            </a:r>
            <a:r>
              <a:rPr lang="en-US" sz="3800" dirty="0" err="1">
                <a:hlinkClick r:id="rId4"/>
              </a:rPr>
              <a:t>nfo@NEEDEcon.org</a:t>
            </a:r>
            <a:endParaRPr lang="en-US" sz="3800" dirty="0"/>
          </a:p>
          <a:p>
            <a:pPr marL="0" indent="0" algn="ctr">
              <a:buNone/>
            </a:pPr>
            <a:endParaRPr lang="en-US" sz="3800" dirty="0"/>
          </a:p>
          <a:p>
            <a:pPr marL="0" indent="0" algn="ctr">
              <a:buNone/>
            </a:pPr>
            <a:endParaRPr lang="en-US" sz="3800" dirty="0"/>
          </a:p>
          <a:p>
            <a:pPr marL="0" indent="0" algn="ctr">
              <a:buNone/>
            </a:pPr>
            <a:r>
              <a:rPr lang="en-US" sz="3800" dirty="0"/>
              <a:t>Support NEED:  www.NEEDEcon.org/donate.php</a:t>
            </a:r>
          </a:p>
          <a:p>
            <a:pPr marL="0" indent="0" algn="ctr">
              <a:buNone/>
            </a:pPr>
            <a:endParaRPr lang="en-US" dirty="0"/>
          </a:p>
        </p:txBody>
      </p:sp>
      <p:sp>
        <p:nvSpPr>
          <p:cNvPr id="4" name="Slide Number Placeholder 3">
            <a:extLst>
              <a:ext uri="{FF2B5EF4-FFF2-40B4-BE49-F238E27FC236}">
                <a16:creationId xmlns:a16="http://schemas.microsoft.com/office/drawing/2014/main" id="{052F218B-F99A-4145-A67C-DBBA7AD4E305}"/>
              </a:ext>
            </a:extLst>
          </p:cNvPr>
          <p:cNvSpPr>
            <a:spLocks noGrp="1"/>
          </p:cNvSpPr>
          <p:nvPr>
            <p:ph type="sldNum" sz="quarter" idx="12"/>
          </p:nvPr>
        </p:nvSpPr>
        <p:spPr/>
        <p:txBody>
          <a:bodyPr/>
          <a:lstStyle/>
          <a:p>
            <a:fld id="{D9F085D5-EC86-4F6A-B501-C1359CB39116}" type="slidenum">
              <a:rPr lang="en-GB" smtClean="0"/>
              <a:t>57</a:t>
            </a:fld>
            <a:endParaRPr lang="en-GB"/>
          </a:p>
        </p:txBody>
      </p:sp>
    </p:spTree>
    <p:extLst>
      <p:ext uri="{BB962C8B-B14F-4D97-AF65-F5344CB8AC3E}">
        <p14:creationId xmlns:p14="http://schemas.microsoft.com/office/powerpoint/2010/main" val="63799899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43721</TotalTime>
  <Words>3081</Words>
  <Application>Microsoft Office PowerPoint</Application>
  <PresentationFormat>Widescreen</PresentationFormat>
  <Paragraphs>413</Paragraphs>
  <Slides>57</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57</vt:i4>
      </vt:variant>
    </vt:vector>
  </HeadingPairs>
  <TitlesOfParts>
    <vt:vector size="61" baseType="lpstr">
      <vt:lpstr>Arial</vt:lpstr>
      <vt:lpstr>Calibri</vt:lpstr>
      <vt:lpstr>Courier New</vt:lpstr>
      <vt:lpstr>Custom Design</vt:lpstr>
      <vt:lpstr>PowerPoint Presentation</vt:lpstr>
      <vt:lpstr> National Economic Education Delegation</vt:lpstr>
      <vt:lpstr>Who Are We?</vt:lpstr>
      <vt:lpstr>Where Are We?</vt:lpstr>
      <vt:lpstr> Available NEED Topics Include:</vt:lpstr>
      <vt:lpstr> Course Schedule</vt:lpstr>
      <vt:lpstr>Submitting Questions</vt:lpstr>
      <vt:lpstr>PowerPoint Presentation</vt:lpstr>
      <vt:lpstr>Outline for the Talk</vt:lpstr>
      <vt:lpstr>Judging the State of the Macroeconomy</vt:lpstr>
      <vt:lpstr>Gross Domestic Product: 2026Q2 = $32.5 tr</vt:lpstr>
      <vt:lpstr>GDP and ‘Potential’ during the Recovery</vt:lpstr>
      <vt:lpstr>Unemployment is Near Record Lows</vt:lpstr>
      <vt:lpstr>Where Have All the Workers Gone?</vt:lpstr>
      <vt:lpstr>Could Have Been Worse , but for Foreign Born Workers</vt:lpstr>
      <vt:lpstr>BLS September Jobs Surprise</vt:lpstr>
      <vt:lpstr>The Real Side of the Economy is Still Good</vt:lpstr>
      <vt:lpstr>Inflation during the Recovery (CPI)</vt:lpstr>
      <vt:lpstr>Fed’s Measure (PCE)</vt:lpstr>
      <vt:lpstr>CPI vs. PCE:  Differences</vt:lpstr>
      <vt:lpstr>“Affordability”</vt:lpstr>
      <vt:lpstr>Three Measures of Cost of Housing Inflation</vt:lpstr>
      <vt:lpstr>Stock Prices: Tariffs, What Tariffs; War, What War?</vt:lpstr>
      <vt:lpstr>Interest Rates: Era of Falling Rates Over?</vt:lpstr>
      <vt:lpstr>First Fact About Interest Rates on Bonds</vt:lpstr>
      <vt:lpstr>The Rise in Government Bond Interest Rates</vt:lpstr>
      <vt:lpstr>Why Did the Real Interest Rate Rise?</vt:lpstr>
      <vt:lpstr>Second Fact</vt:lpstr>
      <vt:lpstr>An Example:  Interest Rates on 1 &amp;2-yr Bonds</vt:lpstr>
      <vt:lpstr>Putting it All Together</vt:lpstr>
      <vt:lpstr>The State of the Economy &amp; the Future</vt:lpstr>
      <vt:lpstr>Stabilizer in Chief:  the Fed</vt:lpstr>
      <vt:lpstr>The Transition</vt:lpstr>
      <vt:lpstr>The Rest of the Team:  Federal Reserve Banks</vt:lpstr>
      <vt:lpstr>The Fed’s (and consensus) View of Inflation</vt:lpstr>
      <vt:lpstr>Fed Policy Tools</vt:lpstr>
      <vt:lpstr>Primary Monetary Policy Tool</vt:lpstr>
      <vt:lpstr>Central Bank Independence</vt:lpstr>
      <vt:lpstr>Central Bank Independence in a Democracy</vt:lpstr>
      <vt:lpstr>The Feds dilemma</vt:lpstr>
      <vt:lpstr>Scylla and Charybdis: “A Rock and a Hard Place”</vt:lpstr>
      <vt:lpstr>Kevin Warsh’s Criticisms</vt:lpstr>
      <vt:lpstr>Forward Guidance:  Communication Strategy</vt:lpstr>
      <vt:lpstr>Bernanke Reforms:  “Radical Transparency”</vt:lpstr>
      <vt:lpstr>Summary of Projections &amp; Dot Plot (June 2026)</vt:lpstr>
      <vt:lpstr>What is the purpose of this information?</vt:lpstr>
      <vt:lpstr>The Ultimate in Forward Guidance</vt:lpstr>
      <vt:lpstr>Kevin Warsh Keynote Address at Jackson’s Hole</vt:lpstr>
      <vt:lpstr>Warsh’s Criticism of Forward Guidance</vt:lpstr>
      <vt:lpstr>Infamous Dot Plot of March 16, 2022</vt:lpstr>
      <vt:lpstr>Next Dot Plot, 6/15/2022</vt:lpstr>
      <vt:lpstr>Can There be Too Much Talk?</vt:lpstr>
      <vt:lpstr>So, Will Monetary Policy Be Different</vt:lpstr>
      <vt:lpstr>Careful What You Wish For</vt:lpstr>
      <vt:lpstr>Today’s Policy Statement</vt:lpstr>
      <vt:lpstr>My Google Site</vt:lpstr>
      <vt:lpstr> Let’s Hear from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Geoffrey Woglom</cp:lastModifiedBy>
  <cp:revision>1116</cp:revision>
  <cp:lastPrinted>2026-01-23T15:55:44Z</cp:lastPrinted>
  <dcterms:created xsi:type="dcterms:W3CDTF">2017-05-03T22:30:38Z</dcterms:created>
  <dcterms:modified xsi:type="dcterms:W3CDTF">2026-09-16T16:02:35Z</dcterms:modified>
</cp:coreProperties>
</file>